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50"/>
  </p:notesMasterIdLst>
  <p:sldIdLst>
    <p:sldId id="256" r:id="rId2"/>
    <p:sldId id="257" r:id="rId3"/>
    <p:sldId id="258" r:id="rId4"/>
    <p:sldId id="259" r:id="rId5"/>
    <p:sldId id="260" r:id="rId6"/>
    <p:sldId id="261" r:id="rId7"/>
    <p:sldId id="262" r:id="rId8"/>
    <p:sldId id="290" r:id="rId9"/>
    <p:sldId id="291" r:id="rId10"/>
    <p:sldId id="299" r:id="rId11"/>
    <p:sldId id="300" r:id="rId12"/>
    <p:sldId id="301" r:id="rId13"/>
    <p:sldId id="263" r:id="rId14"/>
    <p:sldId id="272" r:id="rId15"/>
    <p:sldId id="294" r:id="rId16"/>
    <p:sldId id="264" r:id="rId17"/>
    <p:sldId id="293" r:id="rId18"/>
    <p:sldId id="265" r:id="rId19"/>
    <p:sldId id="266" r:id="rId20"/>
    <p:sldId id="267" r:id="rId21"/>
    <p:sldId id="296" r:id="rId22"/>
    <p:sldId id="273" r:id="rId23"/>
    <p:sldId id="274" r:id="rId24"/>
    <p:sldId id="275" r:id="rId25"/>
    <p:sldId id="276" r:id="rId26"/>
    <p:sldId id="277" r:id="rId27"/>
    <p:sldId id="309" r:id="rId28"/>
    <p:sldId id="310" r:id="rId29"/>
    <p:sldId id="278" r:id="rId30"/>
    <p:sldId id="311" r:id="rId31"/>
    <p:sldId id="312" r:id="rId32"/>
    <p:sldId id="302" r:id="rId33"/>
    <p:sldId id="313" r:id="rId34"/>
    <p:sldId id="314" r:id="rId35"/>
    <p:sldId id="279" r:id="rId36"/>
    <p:sldId id="315" r:id="rId37"/>
    <p:sldId id="280" r:id="rId38"/>
    <p:sldId id="281" r:id="rId39"/>
    <p:sldId id="298" r:id="rId40"/>
    <p:sldId id="282" r:id="rId41"/>
    <p:sldId id="306" r:id="rId42"/>
    <p:sldId id="283" r:id="rId43"/>
    <p:sldId id="308" r:id="rId44"/>
    <p:sldId id="284" r:id="rId45"/>
    <p:sldId id="285" r:id="rId46"/>
    <p:sldId id="286" r:id="rId47"/>
    <p:sldId id="287" r:id="rId48"/>
    <p:sldId id="288"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6"/>
    <p:restoredTop sz="94679"/>
  </p:normalViewPr>
  <p:slideViewPr>
    <p:cSldViewPr snapToGrid="0">
      <p:cViewPr varScale="1">
        <p:scale>
          <a:sx n="117" d="100"/>
          <a:sy n="117" d="100"/>
        </p:scale>
        <p:origin x="12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extLst>
      <p:ext uri="{BB962C8B-B14F-4D97-AF65-F5344CB8AC3E}">
        <p14:creationId xmlns:p14="http://schemas.microsoft.com/office/powerpoint/2010/main" val="405962165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4279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36679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53350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39764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56410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4250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182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7994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13020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46741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306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1605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8591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31486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9482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3864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8581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46881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0668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4371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5021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5326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9498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1468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0666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17250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8730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5396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9316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09752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03440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0110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394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0477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6546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4987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0956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4839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58995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‹Nr.›</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‹Nr.›</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‹Nr.›</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28650" y="273843"/>
            <a:ext cx="7886700" cy="9942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None/>
              <a:defRPr sz="1400"/>
            </a:lvl2pPr>
            <a:lvl3pPr lvl="2" indent="0" rtl="0">
              <a:spcBef>
                <a:spcPts val="0"/>
              </a:spcBef>
              <a:buNone/>
              <a:defRPr sz="1400"/>
            </a:lvl3pPr>
            <a:lvl4pPr lvl="3" indent="0" rtl="0">
              <a:spcBef>
                <a:spcPts val="0"/>
              </a:spcBef>
              <a:buNone/>
              <a:defRPr sz="1400"/>
            </a:lvl4pPr>
            <a:lvl5pPr lvl="4" indent="0" rtl="0">
              <a:spcBef>
                <a:spcPts val="0"/>
              </a:spcBef>
              <a:buNone/>
              <a:defRPr sz="1400"/>
            </a:lvl5pPr>
            <a:lvl6pPr lvl="5" indent="0" rtl="0">
              <a:spcBef>
                <a:spcPts val="0"/>
              </a:spcBef>
              <a:buNone/>
              <a:defRPr sz="1400"/>
            </a:lvl6pPr>
            <a:lvl7pPr lvl="6" indent="0" rtl="0">
              <a:spcBef>
                <a:spcPts val="0"/>
              </a:spcBef>
              <a:buNone/>
              <a:defRPr sz="1400"/>
            </a:lvl7pPr>
            <a:lvl8pPr lvl="7" indent="0" rtl="0">
              <a:spcBef>
                <a:spcPts val="0"/>
              </a:spcBef>
              <a:buNone/>
              <a:defRPr sz="1400"/>
            </a:lvl8pPr>
            <a:lvl9pPr lvl="8" indent="0" rtl="0">
              <a:spcBef>
                <a:spcPts val="0"/>
              </a:spcBef>
              <a:buNone/>
              <a:defRPr sz="1400"/>
            </a:lvl9pPr>
          </a:lstStyle>
          <a:p>
            <a:endParaRPr/>
          </a:p>
        </p:txBody>
      </p:sp>
      <p:sp>
        <p:nvSpPr>
          <p:cNvPr id="52" name="Shape 52"/>
          <p:cNvSpPr txBox="1">
            <a:spLocks noGrp="1"/>
          </p:cNvSpPr>
          <p:nvPr>
            <p:ph type="body" idx="1"/>
          </p:nvPr>
        </p:nvSpPr>
        <p:spPr>
          <a:xfrm>
            <a:off x="628650" y="1369218"/>
            <a:ext cx="7886700" cy="3263400"/>
          </a:xfrm>
          <a:prstGeom prst="rect">
            <a:avLst/>
          </a:prstGeom>
          <a:noFill/>
          <a:ln>
            <a:noFill/>
          </a:ln>
        </p:spPr>
        <p:txBody>
          <a:bodyPr wrap="square" lIns="91425" tIns="91425" rIns="91425" bIns="9142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628650" y="4767262"/>
            <a:ext cx="2057400" cy="273900"/>
          </a:xfrm>
          <a:prstGeom prst="rect">
            <a:avLst/>
          </a:prstGeom>
          <a:noFill/>
          <a:ln>
            <a:noFill/>
          </a:ln>
        </p:spPr>
        <p:txBody>
          <a:bodyPr wrap="square"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028950" y="4767262"/>
            <a:ext cx="3086100" cy="273900"/>
          </a:xfrm>
          <a:prstGeom prst="rect">
            <a:avLst/>
          </a:prstGeom>
          <a:noFill/>
          <a:ln>
            <a:noFill/>
          </a:ln>
        </p:spPr>
        <p:txBody>
          <a:bodyPr wrap="square"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457950" y="4767262"/>
            <a:ext cx="2057400" cy="273900"/>
          </a:xfrm>
          <a:prstGeom prst="rect">
            <a:avLst/>
          </a:prstGeom>
          <a:noFill/>
          <a:ln>
            <a:noFill/>
          </a:ln>
        </p:spPr>
        <p:txBody>
          <a:bodyPr wrap="square"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‹Nr.›</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‹Nr.›</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‹Nr.›</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‹Nr.›</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‹Nr.›</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‹Nr.›</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‹Nr.›</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‹Nr.›</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‹Nr.›</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lt2"/>
              </a:buClr>
              <a:buSzPct val="100000"/>
              <a:buChar char="●"/>
              <a:defRPr sz="1800">
                <a:solidFill>
                  <a:schemeClr val="lt2"/>
                </a:solidFill>
              </a:defRPr>
            </a:lvl1pPr>
            <a:lvl2pPr lvl="1">
              <a:lnSpc>
                <a:spcPct val="115000"/>
              </a:lnSpc>
              <a:spcBef>
                <a:spcPts val="0"/>
              </a:spcBef>
              <a:spcAft>
                <a:spcPts val="1600"/>
              </a:spcAft>
              <a:buClr>
                <a:schemeClr val="lt2"/>
              </a:buClr>
              <a:buChar char="○"/>
              <a:defRPr>
                <a:solidFill>
                  <a:schemeClr val="lt2"/>
                </a:solidFill>
              </a:defRPr>
            </a:lvl2pPr>
            <a:lvl3pPr lvl="2">
              <a:lnSpc>
                <a:spcPct val="115000"/>
              </a:lnSpc>
              <a:spcBef>
                <a:spcPts val="0"/>
              </a:spcBef>
              <a:spcAft>
                <a:spcPts val="1600"/>
              </a:spcAft>
              <a:buClr>
                <a:schemeClr val="lt2"/>
              </a:buClr>
              <a:buChar char="■"/>
              <a:defRPr>
                <a:solidFill>
                  <a:schemeClr val="lt2"/>
                </a:solidFill>
              </a:defRPr>
            </a:lvl3pPr>
            <a:lvl4pPr lvl="3">
              <a:lnSpc>
                <a:spcPct val="115000"/>
              </a:lnSpc>
              <a:spcBef>
                <a:spcPts val="0"/>
              </a:spcBef>
              <a:spcAft>
                <a:spcPts val="1600"/>
              </a:spcAft>
              <a:buClr>
                <a:schemeClr val="lt2"/>
              </a:buClr>
              <a:buChar char="●"/>
              <a:defRPr>
                <a:solidFill>
                  <a:schemeClr val="lt2"/>
                </a:solidFill>
              </a:defRPr>
            </a:lvl4pPr>
            <a:lvl5pPr lvl="4">
              <a:lnSpc>
                <a:spcPct val="115000"/>
              </a:lnSpc>
              <a:spcBef>
                <a:spcPts val="0"/>
              </a:spcBef>
              <a:spcAft>
                <a:spcPts val="1600"/>
              </a:spcAft>
              <a:buClr>
                <a:schemeClr val="lt2"/>
              </a:buClr>
              <a:buChar char="○"/>
              <a:defRPr>
                <a:solidFill>
                  <a:schemeClr val="lt2"/>
                </a:solidFill>
              </a:defRPr>
            </a:lvl5pPr>
            <a:lvl6pPr lvl="5">
              <a:lnSpc>
                <a:spcPct val="115000"/>
              </a:lnSpc>
              <a:spcBef>
                <a:spcPts val="0"/>
              </a:spcBef>
              <a:spcAft>
                <a:spcPts val="1600"/>
              </a:spcAft>
              <a:buClr>
                <a:schemeClr val="lt2"/>
              </a:buClr>
              <a:buChar char="■"/>
              <a:defRPr>
                <a:solidFill>
                  <a:schemeClr val="lt2"/>
                </a:solidFill>
              </a:defRPr>
            </a:lvl6pPr>
            <a:lvl7pPr lvl="6">
              <a:lnSpc>
                <a:spcPct val="115000"/>
              </a:lnSpc>
              <a:spcBef>
                <a:spcPts val="0"/>
              </a:spcBef>
              <a:spcAft>
                <a:spcPts val="1600"/>
              </a:spcAft>
              <a:buClr>
                <a:schemeClr val="lt2"/>
              </a:buClr>
              <a:buChar char="●"/>
              <a:defRPr>
                <a:solidFill>
                  <a:schemeClr val="lt2"/>
                </a:solidFill>
              </a:defRPr>
            </a:lvl7pPr>
            <a:lvl8pPr lvl="7">
              <a:lnSpc>
                <a:spcPct val="115000"/>
              </a:lnSpc>
              <a:spcBef>
                <a:spcPts val="0"/>
              </a:spcBef>
              <a:spcAft>
                <a:spcPts val="1600"/>
              </a:spcAft>
              <a:buClr>
                <a:schemeClr val="lt2"/>
              </a:buClr>
              <a:buChar char="○"/>
              <a:defRPr>
                <a:solidFill>
                  <a:schemeClr val="lt2"/>
                </a:solidFill>
              </a:defRPr>
            </a:lvl8pPr>
            <a:lvl9pPr lvl="8">
              <a:lnSpc>
                <a:spcPct val="115000"/>
              </a:lnSpc>
              <a:spcBef>
                <a:spcPts val="0"/>
              </a:spcBef>
              <a:spcAft>
                <a:spcPts val="1600"/>
              </a:spcAft>
              <a:buClr>
                <a:schemeClr val="lt2"/>
              </a:buClr>
              <a:buChar char="■"/>
              <a:defRPr>
                <a:solidFill>
                  <a:schemeClr val="lt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lt2"/>
                </a:solidFill>
              </a:rPr>
              <a:t>‹Nr.›</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3" Type="http://schemas.openxmlformats.org/officeDocument/2006/relationships/hyperlink" Target="https://www.blendswap.com/blends/view/68000" TargetMode="External"/><Relationship Id="rId4" Type="http://schemas.openxmlformats.org/officeDocument/2006/relationships/hyperlink" Target="https://www.blendswap.com/blends/view/69985" TargetMode="External"/><Relationship Id="rId5" Type="http://schemas.openxmlformats.org/officeDocument/2006/relationships/hyperlink" Target="https://www.blendswap.com/blends/view/6605" TargetMode="External"/><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3" Type="http://schemas.openxmlformats.org/officeDocument/2006/relationships/hyperlink" Target="http://www.planwallpaper.com/static/images/nature_backgrounds_perfect_version_images_7035.jpg" TargetMode="External"/><Relationship Id="rId4" Type="http://schemas.openxmlformats.org/officeDocument/2006/relationships/hyperlink" Target="https://images.freecreatives.com/wp-content/uploads/2015/10/vintage-book-cover-texture.jpg" TargetMode="External"/><Relationship Id="rId5" Type="http://schemas.openxmlformats.org/officeDocument/2006/relationships/hyperlink" Target="https://thumbs.dreamstime.com/t/luxury-upholstery-leather-button-chair-texture-gold-40545970.jpg" TargetMode="External"/><Relationship Id="rId6" Type="http://schemas.openxmlformats.org/officeDocument/2006/relationships/hyperlink" Target="https://image.freepik.com/free-photo/red-quilted-texture_1048-1757.jpg" TargetMode="External"/><Relationship Id="rId7" Type="http://schemas.openxmlformats.org/officeDocument/2006/relationships/hyperlink" Target="http://img07.deviantart.net/97e4/i/2011/051/0/5/wood_grain_texture_4_by_hyenacub_stock-d3a1cr8.jpg" TargetMode="External"/><Relationship Id="rId8" Type="http://schemas.openxmlformats.org/officeDocument/2006/relationships/hyperlink" Target="http://cdn.designbeep.com/wp-content/uploads/2013/09/11.rock-texture.jpg" TargetMode="External"/><Relationship Id="rId9" Type="http://schemas.openxmlformats.org/officeDocument/2006/relationships/hyperlink" Target="http://www.texturepalace.com/gallery/book/2016-02-08-leather-book-cover/leather-book-textures--4.jpg" TargetMode="External"/><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ctrTitle"/>
          </p:nvPr>
        </p:nvSpPr>
        <p:spPr>
          <a:xfrm>
            <a:off x="311708" y="744575"/>
            <a:ext cx="8520600" cy="2052600"/>
          </a:xfrm>
          <a:prstGeom prst="rect">
            <a:avLst/>
          </a:prstGeom>
          <a:noFill/>
          <a:ln>
            <a:noFill/>
          </a:ln>
        </p:spPr>
        <p:txBody>
          <a:bodyPr wrap="square" lIns="68575" tIns="34275" rIns="68575" bIns="34275" anchor="b" anchorCtr="0">
            <a:noAutofit/>
          </a:bodyPr>
          <a:lstStyle/>
          <a:p>
            <a:pPr marL="0" marR="0" lvl="0" indent="0" algn="ctr" rtl="0">
              <a:lnSpc>
                <a:spcPct val="90000"/>
              </a:lnSpc>
              <a:spcBef>
                <a:spcPts val="0"/>
              </a:spcBef>
              <a:buClr>
                <a:schemeClr val="dk1"/>
              </a:buClr>
              <a:buSzPct val="25000"/>
              <a:buFont typeface="Calibri"/>
              <a:buNone/>
            </a:pPr>
            <a:r>
              <a:rPr lang="en" sz="4500" b="0" i="0" u="none" strike="noStrike" cap="none" dirty="0">
                <a:solidFill>
                  <a:schemeClr val="dk1"/>
                </a:solidFill>
                <a:latin typeface="Panton Black Caps" panose="00000500000000000000" pitchFamily="50" charset="0"/>
                <a:ea typeface="Calibri"/>
                <a:cs typeface="Calibri"/>
                <a:sym typeface="Calibri"/>
              </a:rPr>
              <a:t>Blender Project</a:t>
            </a:r>
          </a:p>
          <a:p>
            <a:pPr marL="0" marR="0" lvl="0" indent="0" algn="ctr" rtl="0">
              <a:lnSpc>
                <a:spcPct val="90000"/>
              </a:lnSpc>
              <a:spcBef>
                <a:spcPts val="0"/>
              </a:spcBef>
              <a:buClr>
                <a:schemeClr val="dk1"/>
              </a:buClr>
              <a:buSzPct val="25000"/>
              <a:buFont typeface="Calibri"/>
              <a:buNone/>
            </a:pPr>
            <a:r>
              <a:rPr lang="en" sz="4500" dirty="0">
                <a:latin typeface="Panton Black Caps" panose="00000500000000000000" pitchFamily="50" charset="0"/>
                <a:ea typeface="Calibri"/>
                <a:cs typeface="Calibri"/>
                <a:sym typeface="Calibri"/>
              </a:rPr>
              <a:t>Team </a:t>
            </a:r>
            <a:r>
              <a:rPr lang="en" sz="4500" dirty="0">
                <a:solidFill>
                  <a:srgbClr val="FFC000"/>
                </a:solidFill>
                <a:latin typeface="Panton Black Caps" panose="00000500000000000000" pitchFamily="50" charset="0"/>
                <a:ea typeface="Calibri"/>
                <a:cs typeface="Calibri"/>
                <a:sym typeface="Calibri"/>
              </a:rPr>
              <a:t>Q</a:t>
            </a:r>
          </a:p>
        </p:txBody>
      </p:sp>
      <p:sp>
        <p:nvSpPr>
          <p:cNvPr id="61" name="Shape 61"/>
          <p:cNvSpPr txBox="1">
            <a:spLocks noGrp="1"/>
          </p:cNvSpPr>
          <p:nvPr>
            <p:ph type="subTitle" idx="1"/>
          </p:nvPr>
        </p:nvSpPr>
        <p:spPr>
          <a:xfrm>
            <a:off x="311700" y="2834125"/>
            <a:ext cx="8520600" cy="2052600"/>
          </a:xfrm>
          <a:prstGeom prst="rect">
            <a:avLst/>
          </a:prstGeom>
          <a:noFill/>
          <a:ln>
            <a:noFill/>
          </a:ln>
        </p:spPr>
        <p:txBody>
          <a:bodyPr wrap="square" lIns="68575" tIns="34275" rIns="68575" bIns="34275" anchor="t" anchorCtr="0">
            <a:noAutofit/>
          </a:bodyPr>
          <a:lstStyle/>
          <a:p>
            <a:pPr marL="0" marR="0" lvl="0" indent="0" algn="ctr" rtl="0">
              <a:lnSpc>
                <a:spcPct val="90000"/>
              </a:lnSpc>
              <a:spcBef>
                <a:spcPts val="0"/>
              </a:spcBef>
              <a:buClr>
                <a:schemeClr val="dk1"/>
              </a:buClr>
              <a:buSzPct val="25000"/>
              <a:buFont typeface="Arial"/>
              <a:buNone/>
            </a:pPr>
            <a:r>
              <a:rPr lang="en" sz="1800" dirty="0">
                <a:solidFill>
                  <a:schemeClr val="accent6">
                    <a:lumMod val="75000"/>
                  </a:schemeClr>
                </a:solidFill>
                <a:latin typeface="Panton Black italic Caps" panose="00000500000000000000" pitchFamily="50" charset="0"/>
                <a:ea typeface="Calibri"/>
                <a:cs typeface="Calibri" panose="020F0502020204030204" pitchFamily="34" charset="0"/>
                <a:sym typeface="Calibri"/>
              </a:rPr>
              <a:t>Rise and Fall</a:t>
            </a:r>
          </a:p>
          <a:p>
            <a:pPr marL="0" marR="0" lvl="0" indent="0" algn="ctr" rtl="0">
              <a:lnSpc>
                <a:spcPct val="90000"/>
              </a:lnSpc>
              <a:spcBef>
                <a:spcPts val="0"/>
              </a:spcBef>
              <a:buClr>
                <a:schemeClr val="dk1"/>
              </a:buClr>
              <a:buSzPct val="25000"/>
              <a:buFont typeface="Arial"/>
              <a:buNone/>
            </a:pPr>
            <a:endParaRPr sz="1800" dirty="0">
              <a:solidFill>
                <a:schemeClr val="dk1"/>
              </a:solidFill>
              <a:latin typeface="Calibri"/>
              <a:ea typeface="Calibri"/>
              <a:cs typeface="Calibri"/>
              <a:sym typeface="Calibri"/>
            </a:endParaRPr>
          </a:p>
          <a:p>
            <a:pPr marL="0" marR="0" lvl="0" indent="0" algn="ctr" rtl="0">
              <a:lnSpc>
                <a:spcPct val="90000"/>
              </a:lnSpc>
              <a:spcBef>
                <a:spcPts val="0"/>
              </a:spcBef>
              <a:buClr>
                <a:schemeClr val="dk1"/>
              </a:buClr>
              <a:buSzPct val="25000"/>
              <a:buFont typeface="Arial"/>
              <a:buNone/>
            </a:pPr>
            <a:endParaRPr sz="1800" dirty="0">
              <a:solidFill>
                <a:schemeClr val="dk1"/>
              </a:solidFill>
              <a:latin typeface="Calibri"/>
              <a:ea typeface="Calibri"/>
              <a:cs typeface="Calibri"/>
              <a:sym typeface="Calibri"/>
            </a:endParaRPr>
          </a:p>
          <a:p>
            <a:pPr marL="0" marR="0" lvl="0" indent="0" algn="r" rtl="0">
              <a:lnSpc>
                <a:spcPct val="90000"/>
              </a:lnSpc>
              <a:spcBef>
                <a:spcPts val="0"/>
              </a:spcBef>
              <a:buClr>
                <a:schemeClr val="dk1"/>
              </a:buClr>
              <a:buSzPct val="25000"/>
              <a:buFont typeface="Arial"/>
              <a:buNone/>
            </a:pPr>
            <a:r>
              <a:rPr lang="en" sz="1800" dirty="0">
                <a:solidFill>
                  <a:schemeClr val="dk1"/>
                </a:solidFill>
                <a:latin typeface="Panton Light Caps" panose="00000500000000000000" pitchFamily="50" charset="0"/>
                <a:ea typeface="Calibri"/>
                <a:cs typeface="Calibri"/>
                <a:sym typeface="Calibri"/>
              </a:rPr>
              <a:t>David Orlando de la Fuente </a:t>
            </a:r>
            <a:r>
              <a:rPr lang="en" sz="1800" dirty="0" smtClean="0">
                <a:solidFill>
                  <a:schemeClr val="dk1"/>
                </a:solidFill>
                <a:latin typeface="Panton Light Caps" panose="00000500000000000000" pitchFamily="50" charset="0"/>
                <a:ea typeface="Calibri"/>
                <a:cs typeface="Calibri"/>
                <a:sym typeface="Calibri"/>
              </a:rPr>
              <a:t>Garza - A00817582</a:t>
            </a:r>
            <a:endParaRPr lang="en" sz="1800" dirty="0">
              <a:solidFill>
                <a:schemeClr val="dk1"/>
              </a:solidFill>
              <a:latin typeface="Panton Light Caps" panose="00000500000000000000" pitchFamily="50" charset="0"/>
              <a:ea typeface="Calibri"/>
              <a:cs typeface="Calibri"/>
              <a:sym typeface="Calibri"/>
            </a:endParaRPr>
          </a:p>
          <a:p>
            <a:pPr marL="0" marR="0" lvl="0" indent="0" algn="r" rtl="0">
              <a:lnSpc>
                <a:spcPct val="90000"/>
              </a:lnSpc>
              <a:spcBef>
                <a:spcPts val="0"/>
              </a:spcBef>
              <a:buClr>
                <a:schemeClr val="dk1"/>
              </a:buClr>
              <a:buSzPct val="25000"/>
              <a:buFont typeface="Arial"/>
              <a:buNone/>
            </a:pPr>
            <a:r>
              <a:rPr lang="en" sz="1800" dirty="0">
                <a:solidFill>
                  <a:schemeClr val="dk1"/>
                </a:solidFill>
                <a:latin typeface="Panton Light Caps" panose="00000500000000000000" pitchFamily="50" charset="0"/>
                <a:ea typeface="Calibri"/>
                <a:cs typeface="Calibri"/>
                <a:sym typeface="Calibri"/>
              </a:rPr>
              <a:t>José María Flores </a:t>
            </a:r>
            <a:r>
              <a:rPr lang="en" sz="1800" dirty="0" smtClean="0">
                <a:solidFill>
                  <a:schemeClr val="dk1"/>
                </a:solidFill>
                <a:latin typeface="Panton Light Caps" panose="00000500000000000000" pitchFamily="50" charset="0"/>
                <a:ea typeface="Calibri"/>
                <a:cs typeface="Calibri"/>
                <a:sym typeface="Calibri"/>
              </a:rPr>
              <a:t>Escalera - A01153458</a:t>
            </a:r>
            <a:endParaRPr lang="en" sz="1800" dirty="0">
              <a:solidFill>
                <a:schemeClr val="dk1"/>
              </a:solidFill>
              <a:latin typeface="Panton Light Caps" panose="00000500000000000000" pitchFamily="50" charset="0"/>
              <a:ea typeface="Calibri"/>
              <a:cs typeface="Calibri"/>
              <a:sym typeface="Calibri"/>
            </a:endParaRPr>
          </a:p>
          <a:p>
            <a:pPr marL="0" marR="0" lvl="0" indent="0" algn="r" rtl="0">
              <a:lnSpc>
                <a:spcPct val="90000"/>
              </a:lnSpc>
              <a:spcBef>
                <a:spcPts val="0"/>
              </a:spcBef>
              <a:buClr>
                <a:schemeClr val="dk1"/>
              </a:buClr>
              <a:buSzPct val="25000"/>
              <a:buFont typeface="Arial"/>
              <a:buNone/>
            </a:pPr>
            <a:r>
              <a:rPr lang="en" sz="1800" dirty="0">
                <a:solidFill>
                  <a:schemeClr val="dk1"/>
                </a:solidFill>
                <a:latin typeface="Panton Light Caps" panose="00000500000000000000" pitchFamily="50" charset="0"/>
                <a:ea typeface="Calibri"/>
                <a:cs typeface="Calibri"/>
                <a:sym typeface="Calibri"/>
              </a:rPr>
              <a:t>Diego Adolfo José </a:t>
            </a:r>
            <a:r>
              <a:rPr lang="en" sz="1800" dirty="0" smtClean="0">
                <a:solidFill>
                  <a:schemeClr val="dk1"/>
                </a:solidFill>
                <a:latin typeface="Panton Light Caps" panose="00000500000000000000" pitchFamily="50" charset="0"/>
                <a:ea typeface="Calibri"/>
                <a:cs typeface="Calibri"/>
                <a:sym typeface="Calibri"/>
              </a:rPr>
              <a:t>Villa - A00815260</a:t>
            </a:r>
            <a:endParaRPr lang="en" sz="1800" dirty="0">
              <a:solidFill>
                <a:schemeClr val="dk1"/>
              </a:solidFill>
              <a:latin typeface="Panton Light Caps" panose="00000500000000000000" pitchFamily="50" charset="0"/>
              <a:ea typeface="Calibri"/>
              <a:cs typeface="Calibri"/>
              <a:sym typeface="Calibri"/>
            </a:endParaRPr>
          </a:p>
          <a:p>
            <a:pPr marL="0" marR="0" lvl="0" indent="0" algn="ctr" rtl="0">
              <a:lnSpc>
                <a:spcPct val="90000"/>
              </a:lnSpc>
              <a:spcBef>
                <a:spcPts val="0"/>
              </a:spcBef>
              <a:buClr>
                <a:schemeClr val="dk1"/>
              </a:buClr>
              <a:buSzPct val="25000"/>
              <a:buFont typeface="Arial"/>
              <a:buNone/>
            </a:pPr>
            <a:endParaRPr sz="1800" dirty="0">
              <a:solidFill>
                <a:schemeClr val="dk1"/>
              </a:solidFill>
              <a:latin typeface="Calibri"/>
              <a:ea typeface="Calibri"/>
              <a:cs typeface="Calibri"/>
              <a:sym typeface="Calibri"/>
            </a:endParaRPr>
          </a:p>
          <a:p>
            <a:pPr marL="0" marR="0" lvl="0" indent="0" algn="ctr" rtl="0">
              <a:lnSpc>
                <a:spcPct val="90000"/>
              </a:lnSpc>
              <a:spcBef>
                <a:spcPts val="0"/>
              </a:spcBef>
              <a:buClr>
                <a:schemeClr val="dk1"/>
              </a:buClr>
              <a:buSzPct val="25000"/>
              <a:buFont typeface="Arial"/>
              <a:buNone/>
            </a:pPr>
            <a:endParaRPr sz="180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descr="Camara2.jpg"/>
          <p:cNvPicPr preferRelativeResize="0"/>
          <p:nvPr/>
        </p:nvPicPr>
        <p:blipFill rotWithShape="1">
          <a:blip r:embed="rId3">
            <a:alphaModFix/>
          </a:blip>
          <a:srcRect l="54201" t="46827"/>
          <a:stretch/>
        </p:blipFill>
        <p:spPr>
          <a:xfrm>
            <a:off x="1186121" y="1964775"/>
            <a:ext cx="2314674" cy="2012750"/>
          </a:xfrm>
          <a:prstGeom prst="rect">
            <a:avLst/>
          </a:prstGeom>
          <a:noFill/>
          <a:ln>
            <a:noFill/>
          </a:ln>
        </p:spPr>
      </p:pic>
      <p:sp>
        <p:nvSpPr>
          <p:cNvPr id="131" name="Shape 131"/>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spcBef>
                <a:spcPts val="0"/>
              </a:spcBef>
              <a:buNone/>
            </a:pPr>
            <a:r>
              <a:rPr lang="en" dirty="0">
                <a:latin typeface="Panton Black italic Caps" panose="00000500000000000000" pitchFamily="50" charset="0"/>
              </a:rPr>
              <a:t>Modelling - Lighter</a:t>
            </a:r>
          </a:p>
        </p:txBody>
      </p:sp>
      <p:pic>
        <p:nvPicPr>
          <p:cNvPr id="132" name="Shape 132" descr="Captura de pantalla 2017-09-13 a la(s) 10.19.23.png"/>
          <p:cNvPicPr preferRelativeResize="0"/>
          <p:nvPr/>
        </p:nvPicPr>
        <p:blipFill>
          <a:blip r:embed="rId4">
            <a:alphaModFix/>
          </a:blip>
          <a:stretch>
            <a:fillRect/>
          </a:stretch>
        </p:blipFill>
        <p:spPr>
          <a:xfrm>
            <a:off x="471959" y="1268043"/>
            <a:ext cx="1871499" cy="2012749"/>
          </a:xfrm>
          <a:prstGeom prst="rect">
            <a:avLst/>
          </a:prstGeom>
          <a:noFill/>
          <a:ln>
            <a:noFill/>
          </a:ln>
        </p:spPr>
      </p:pic>
      <p:sp>
        <p:nvSpPr>
          <p:cNvPr id="133" name="Shape 133"/>
          <p:cNvSpPr txBox="1"/>
          <p:nvPr/>
        </p:nvSpPr>
        <p:spPr>
          <a:xfrm>
            <a:off x="3882763" y="892918"/>
            <a:ext cx="4983614" cy="3647700"/>
          </a:xfrm>
          <a:prstGeom prst="rect">
            <a:avLst/>
          </a:prstGeom>
          <a:noFill/>
          <a:ln>
            <a:noFill/>
          </a:ln>
        </p:spPr>
        <p:txBody>
          <a:bodyPr wrap="square" lIns="91425" tIns="91425" rIns="91425" bIns="91425" anchor="t" anchorCtr="0">
            <a:noAutofit/>
          </a:bodyPr>
          <a:lstStyle/>
          <a:p>
            <a:pPr marL="457200" lvl="0" indent="-228600">
              <a:spcBef>
                <a:spcPts val="0"/>
              </a:spcBef>
              <a:buClr>
                <a:srgbClr val="FFFFFF"/>
              </a:buClr>
              <a:buChar char="●"/>
            </a:pPr>
            <a:endParaRPr lang="es-ES" sz="1200" dirty="0" smtClean="0">
              <a:solidFill>
                <a:srgbClr val="FFFFFF"/>
              </a:solidFill>
              <a:latin typeface="Panton Black Caps" panose="00000500000000000000" pitchFamily="50" charset="0"/>
            </a:endParaRPr>
          </a:p>
          <a:p>
            <a:pPr marL="457200" lvl="0" indent="-228600">
              <a:spcBef>
                <a:spcPts val="0"/>
              </a:spcBef>
              <a:buClr>
                <a:srgbClr val="FFFFFF"/>
              </a:buClr>
              <a:buChar char="●"/>
            </a:pPr>
            <a:r>
              <a:rPr lang="en-US" sz="1200" dirty="0" smtClean="0">
                <a:solidFill>
                  <a:srgbClr val="FFFFFF"/>
                </a:solidFill>
                <a:latin typeface="Panton Black Caps" panose="00000500000000000000" pitchFamily="50" charset="0"/>
              </a:rPr>
              <a:t>To model the lighter we used basic geometric forms like cubes and cylinders. </a:t>
            </a:r>
          </a:p>
          <a:p>
            <a:pPr marL="457200" lvl="0" indent="-228600">
              <a:spcBef>
                <a:spcPts val="0"/>
              </a:spcBef>
              <a:buClr>
                <a:srgbClr val="FFFFFF"/>
              </a:buClr>
              <a:buChar char="●"/>
            </a:pPr>
            <a:endParaRPr lang="en-US" sz="1200" dirty="0" smtClean="0">
              <a:solidFill>
                <a:srgbClr val="FFFFFF"/>
              </a:solidFill>
              <a:latin typeface="Panton Black Caps" panose="00000500000000000000" pitchFamily="50" charset="0"/>
            </a:endParaRPr>
          </a:p>
          <a:p>
            <a:pPr marL="457200" lvl="0" indent="-228600">
              <a:buClr>
                <a:srgbClr val="FFFFFF"/>
              </a:buClr>
              <a:buChar char="●"/>
            </a:pPr>
            <a:r>
              <a:rPr lang="en-US" sz="1200" dirty="0">
                <a:solidFill>
                  <a:srgbClr val="FFFFFF"/>
                </a:solidFill>
                <a:latin typeface="Panton Black Caps" panose="00000500000000000000" pitchFamily="50" charset="0"/>
              </a:rPr>
              <a:t>We started the modelling with a cube and we applied a </a:t>
            </a:r>
            <a:r>
              <a:rPr lang="en-US" sz="1200" dirty="0">
                <a:solidFill>
                  <a:schemeClr val="accent4"/>
                </a:solidFill>
                <a:latin typeface="Panton Black Caps" panose="00000500000000000000" pitchFamily="50" charset="0"/>
              </a:rPr>
              <a:t>surface modifier</a:t>
            </a:r>
            <a:r>
              <a:rPr lang="en-US" sz="1200" dirty="0">
                <a:solidFill>
                  <a:srgbClr val="FFFFFF"/>
                </a:solidFill>
                <a:latin typeface="Panton Black Caps" panose="00000500000000000000" pitchFamily="50" charset="0"/>
              </a:rPr>
              <a:t> to get an object with rounded borders</a:t>
            </a:r>
            <a:r>
              <a:rPr lang="en-US" sz="1200" dirty="0" smtClean="0">
                <a:solidFill>
                  <a:srgbClr val="FFFFFF"/>
                </a:solidFill>
                <a:latin typeface="Panton Black Caps" panose="00000500000000000000" pitchFamily="50" charset="0"/>
              </a:rPr>
              <a:t>. To </a:t>
            </a:r>
            <a:r>
              <a:rPr lang="en-US" sz="1200" dirty="0">
                <a:solidFill>
                  <a:srgbClr val="FFFFFF"/>
                </a:solidFill>
                <a:latin typeface="Panton Black Caps" panose="00000500000000000000" pitchFamily="50" charset="0"/>
              </a:rPr>
              <a:t>adjust the degree of curvature of rounded borders we used the option </a:t>
            </a:r>
            <a:r>
              <a:rPr lang="en-US" sz="1200" dirty="0">
                <a:solidFill>
                  <a:schemeClr val="accent4"/>
                </a:solidFill>
                <a:latin typeface="Panton Black Caps" panose="00000500000000000000" pitchFamily="50" charset="0"/>
              </a:rPr>
              <a:t>edged loops</a:t>
            </a:r>
            <a:r>
              <a:rPr lang="en-US" sz="1200" dirty="0">
                <a:solidFill>
                  <a:srgbClr val="FFFFFF"/>
                </a:solidFill>
                <a:latin typeface="Panton Black Caps" panose="00000500000000000000" pitchFamily="50" charset="0"/>
              </a:rPr>
              <a:t>. </a:t>
            </a:r>
            <a:endParaRPr lang="en-US" sz="1200" dirty="0" smtClean="0">
              <a:solidFill>
                <a:srgbClr val="FFFFFF"/>
              </a:solidFill>
              <a:latin typeface="Panton Black Caps" panose="00000500000000000000" pitchFamily="50" charset="0"/>
            </a:endParaRPr>
          </a:p>
          <a:p>
            <a:pPr marL="457200" lvl="0" indent="-228600">
              <a:buClr>
                <a:srgbClr val="FFFFFF"/>
              </a:buClr>
              <a:buChar char="●"/>
            </a:pPr>
            <a:endParaRPr lang="en-US" sz="1200" dirty="0">
              <a:solidFill>
                <a:srgbClr val="FFFFFF"/>
              </a:solidFill>
              <a:latin typeface="Panton Black Caps" panose="00000500000000000000" pitchFamily="50" charset="0"/>
            </a:endParaRPr>
          </a:p>
          <a:p>
            <a:pPr marL="457200" lvl="0" indent="-228600">
              <a:buClr>
                <a:srgbClr val="FFFFFF"/>
              </a:buClr>
              <a:buChar char="●"/>
            </a:pPr>
            <a:r>
              <a:rPr lang="en-US" sz="1200" dirty="0" smtClean="0">
                <a:solidFill>
                  <a:srgbClr val="FFFFFF"/>
                </a:solidFill>
                <a:latin typeface="Panton Black Caps" panose="00000500000000000000" pitchFamily="50" charset="0"/>
              </a:rPr>
              <a:t>For the other elements we also used basic cubes, but to create the spaces without volume we used the </a:t>
            </a:r>
            <a:r>
              <a:rPr lang="en-US" sz="1200" dirty="0" smtClean="0">
                <a:solidFill>
                  <a:schemeClr val="accent4"/>
                </a:solidFill>
                <a:latin typeface="Panton Black Caps" panose="00000500000000000000" pitchFamily="50" charset="0"/>
              </a:rPr>
              <a:t>boolean modifiers </a:t>
            </a:r>
            <a:r>
              <a:rPr lang="en-US" sz="1200" dirty="0" smtClean="0">
                <a:solidFill>
                  <a:srgbClr val="FFFFFF"/>
                </a:solidFill>
                <a:latin typeface="Panton Black Caps" panose="00000500000000000000" pitchFamily="50" charset="0"/>
              </a:rPr>
              <a:t>for </a:t>
            </a:r>
            <a:r>
              <a:rPr lang="en-US" sz="1200" dirty="0" smtClean="0">
                <a:solidFill>
                  <a:schemeClr val="accent4"/>
                </a:solidFill>
                <a:latin typeface="Panton Black Caps" panose="00000500000000000000" pitchFamily="50" charset="0"/>
              </a:rPr>
              <a:t>union and difference</a:t>
            </a:r>
            <a:r>
              <a:rPr lang="en-US" sz="1200" dirty="0" smtClean="0">
                <a:solidFill>
                  <a:srgbClr val="FFFFFF"/>
                </a:solidFill>
                <a:latin typeface="Panton Black Caps" panose="00000500000000000000" pitchFamily="50" charset="0"/>
              </a:rPr>
              <a:t>. </a:t>
            </a:r>
            <a:endParaRPr sz="1200" dirty="0">
              <a:solidFill>
                <a:srgbClr val="FFFFFF"/>
              </a:solidFill>
              <a:latin typeface="Panton Black Caps" panose="00000500000000000000" pitchFamily="50" charset="0"/>
            </a:endParaRPr>
          </a:p>
          <a:p>
            <a:pPr lvl="0" rtl="0">
              <a:spcBef>
                <a:spcPts val="0"/>
              </a:spcBef>
              <a:buNone/>
            </a:pPr>
            <a:endParaRPr sz="1200" dirty="0">
              <a:solidFill>
                <a:srgbClr val="FFFFFF"/>
              </a:solidFill>
              <a:latin typeface="Panton Black Caps" panose="00000500000000000000" pitchFamily="50" charset="0"/>
            </a:endParaRPr>
          </a:p>
          <a:p>
            <a:pPr marL="457200" lvl="0" indent="-228600">
              <a:spcBef>
                <a:spcPts val="0"/>
              </a:spcBef>
              <a:buClr>
                <a:srgbClr val="FFFFFF"/>
              </a:buClr>
              <a:buChar char="●"/>
            </a:pPr>
            <a:r>
              <a:rPr lang="en-US" sz="1200" dirty="0" smtClean="0">
                <a:solidFill>
                  <a:srgbClr val="FFFFFF"/>
                </a:solidFill>
                <a:latin typeface="Panton Black Caps" panose="00000500000000000000" pitchFamily="50" charset="0"/>
              </a:rPr>
              <a:t>To get the flame first we created a cylinder and we applied the surface modifier to get an object with all curved edges,  next we changed the Blender Render to </a:t>
            </a:r>
            <a:r>
              <a:rPr lang="en-US" sz="1200" dirty="0" smtClean="0">
                <a:solidFill>
                  <a:srgbClr val="FF9900"/>
                </a:solidFill>
                <a:latin typeface="Panton Black Caps" panose="00000500000000000000" pitchFamily="50" charset="0"/>
              </a:rPr>
              <a:t>Cycles Render</a:t>
            </a:r>
            <a:r>
              <a:rPr lang="en-US" sz="1200" dirty="0" smtClean="0">
                <a:solidFill>
                  <a:srgbClr val="FFFFFF"/>
                </a:solidFill>
                <a:latin typeface="Panton Black Caps" panose="00000500000000000000" pitchFamily="50" charset="0"/>
              </a:rPr>
              <a:t>, that change allow us to selected a </a:t>
            </a:r>
            <a:r>
              <a:rPr lang="en-US" sz="1200" dirty="0" smtClean="0">
                <a:solidFill>
                  <a:srgbClr val="FF9900"/>
                </a:solidFill>
                <a:latin typeface="Panton Black Caps" panose="00000500000000000000" pitchFamily="50" charset="0"/>
              </a:rPr>
              <a:t>surface of emission</a:t>
            </a:r>
            <a:r>
              <a:rPr lang="en-US" sz="1200" dirty="0">
                <a:solidFill>
                  <a:srgbClr val="FFFFFF"/>
                </a:solidFill>
                <a:latin typeface="Panton Black Caps" panose="00000500000000000000" pitchFamily="50" charset="0"/>
              </a:rPr>
              <a:t> </a:t>
            </a:r>
            <a:r>
              <a:rPr lang="en-US" sz="1200" dirty="0" smtClean="0">
                <a:solidFill>
                  <a:srgbClr val="FFFFFF"/>
                </a:solidFill>
                <a:latin typeface="Panton Black Caps" panose="00000500000000000000" pitchFamily="50" charset="0"/>
              </a:rPr>
              <a:t>in the material section. </a:t>
            </a:r>
          </a:p>
          <a:p>
            <a:pPr marL="457200" lvl="0" indent="-228600">
              <a:spcBef>
                <a:spcPts val="0"/>
              </a:spcBef>
              <a:buClr>
                <a:srgbClr val="FFFFFF"/>
              </a:buClr>
              <a:buChar char="●"/>
            </a:pPr>
            <a:endParaRPr lang="en-US" sz="1200" dirty="0">
              <a:solidFill>
                <a:srgbClr val="FFFFFF"/>
              </a:solidFill>
              <a:latin typeface="Panton Black Caps" panose="00000500000000000000" pitchFamily="50" charset="0"/>
            </a:endParaRPr>
          </a:p>
          <a:p>
            <a:pPr marL="457200" lvl="0" indent="-228600">
              <a:spcBef>
                <a:spcPts val="0"/>
              </a:spcBef>
              <a:buClr>
                <a:srgbClr val="FFFFFF"/>
              </a:buClr>
              <a:buChar char="●"/>
            </a:pPr>
            <a:r>
              <a:rPr lang="en-US" sz="1200" dirty="0" smtClean="0">
                <a:solidFill>
                  <a:srgbClr val="FFFFFF"/>
                </a:solidFill>
                <a:latin typeface="Panton Black Caps" panose="00000500000000000000" pitchFamily="50" charset="0"/>
              </a:rPr>
              <a:t>To simulate the flame we adjusted the values for </a:t>
            </a:r>
            <a:r>
              <a:rPr lang="en-US" sz="1200" dirty="0" smtClean="0">
                <a:solidFill>
                  <a:schemeClr val="accent4"/>
                </a:solidFill>
                <a:latin typeface="Panton Black Caps" panose="00000500000000000000" pitchFamily="50" charset="0"/>
              </a:rPr>
              <a:t>color</a:t>
            </a:r>
            <a:r>
              <a:rPr lang="en-US" sz="1200" dirty="0" smtClean="0">
                <a:solidFill>
                  <a:srgbClr val="FFFFFF"/>
                </a:solidFill>
                <a:latin typeface="Panton Black Caps" panose="00000500000000000000" pitchFamily="50" charset="0"/>
              </a:rPr>
              <a:t> </a:t>
            </a:r>
            <a:r>
              <a:rPr lang="en-US" sz="1200" dirty="0" smtClean="0">
                <a:solidFill>
                  <a:schemeClr val="accent4"/>
                </a:solidFill>
                <a:latin typeface="Panton Black Caps" panose="00000500000000000000" pitchFamily="50" charset="0"/>
              </a:rPr>
              <a:t>and intensity</a:t>
            </a:r>
            <a:r>
              <a:rPr lang="en-US" sz="1200" dirty="0" smtClean="0">
                <a:solidFill>
                  <a:srgbClr val="FFFFFF"/>
                </a:solidFill>
                <a:latin typeface="Panton Black Caps" panose="00000500000000000000" pitchFamily="50" charset="0"/>
              </a:rPr>
              <a:t>. </a:t>
            </a:r>
            <a:endParaRPr lang="en-US" sz="1200" dirty="0">
              <a:solidFill>
                <a:srgbClr val="FFFFFF"/>
              </a:solidFill>
              <a:latin typeface="Panton Black Caps" panose="00000500000000000000" pitchFamily="50" charset="0"/>
            </a:endParaRPr>
          </a:p>
        </p:txBody>
      </p:sp>
    </p:spTree>
    <p:extLst>
      <p:ext uri="{BB962C8B-B14F-4D97-AF65-F5344CB8AC3E}">
        <p14:creationId xmlns:p14="http://schemas.microsoft.com/office/powerpoint/2010/main" val="3999972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rtl="0">
              <a:spcBef>
                <a:spcPts val="0"/>
              </a:spcBef>
              <a:buNone/>
            </a:pPr>
            <a:r>
              <a:rPr lang="en" dirty="0">
                <a:latin typeface="Panton Black italic Caps" panose="00000500000000000000" pitchFamily="50" charset="0"/>
              </a:rPr>
              <a:t>Modelling - </a:t>
            </a:r>
            <a:r>
              <a:rPr lang="en" dirty="0" smtClean="0">
                <a:latin typeface="Panton Black italic Caps" panose="00000500000000000000" pitchFamily="50" charset="0"/>
              </a:rPr>
              <a:t>Chai</a:t>
            </a:r>
            <a:r>
              <a:rPr lang="es-ES" dirty="0">
                <a:latin typeface="Panton Black italic Caps" panose="00000500000000000000" pitchFamily="50" charset="0"/>
              </a:rPr>
              <a:t>r</a:t>
            </a:r>
            <a:endParaRPr lang="en" dirty="0">
              <a:latin typeface="Panton Black italic Caps" panose="00000500000000000000" pitchFamily="50" charset="0"/>
            </a:endParaRPr>
          </a:p>
        </p:txBody>
      </p:sp>
      <p:sp>
        <p:nvSpPr>
          <p:cNvPr id="139" name="Shape 139"/>
          <p:cNvSpPr txBox="1"/>
          <p:nvPr/>
        </p:nvSpPr>
        <p:spPr>
          <a:xfrm>
            <a:off x="3338652" y="837917"/>
            <a:ext cx="5541300" cy="3647700"/>
          </a:xfrm>
          <a:prstGeom prst="rect">
            <a:avLst/>
          </a:prstGeom>
          <a:noFill/>
          <a:ln>
            <a:noFill/>
          </a:ln>
        </p:spPr>
        <p:txBody>
          <a:bodyPr wrap="square" lIns="91425" tIns="91425" rIns="91425" bIns="91425" anchor="t" anchorCtr="0">
            <a:noAutofit/>
          </a:bodyPr>
          <a:lstStyle/>
          <a:p>
            <a:pPr lvl="0" rtl="0">
              <a:spcBef>
                <a:spcPts val="0"/>
              </a:spcBef>
              <a:buNone/>
            </a:pPr>
            <a:endParaRPr dirty="0">
              <a:solidFill>
                <a:srgbClr val="FFFFFF"/>
              </a:solidFill>
              <a:latin typeface="Panton Black Caps" panose="00000500000000000000" pitchFamily="50" charset="0"/>
            </a:endParaRPr>
          </a:p>
          <a:p>
            <a:pPr marL="457200" lvl="0" indent="-228600">
              <a:buClr>
                <a:srgbClr val="FFFFFF"/>
              </a:buClr>
              <a:buChar char="●"/>
            </a:pPr>
            <a:r>
              <a:rPr lang="en-GB" dirty="0" smtClean="0">
                <a:solidFill>
                  <a:srgbClr val="FFFFFF"/>
                </a:solidFill>
                <a:latin typeface="Panton Black Caps" panose="00000500000000000000" pitchFamily="50" charset="0"/>
              </a:rPr>
              <a:t>To create the chair for the dinner table we started with a plane mesh, next we extruded it to get the desired height. We played with moving the vertices and edges to get pieces with sloping sides. </a:t>
            </a:r>
          </a:p>
          <a:p>
            <a:pPr marL="457200" lvl="0" indent="-228600">
              <a:buClr>
                <a:srgbClr val="FFFFFF"/>
              </a:buClr>
              <a:buChar char="●"/>
            </a:pPr>
            <a:endParaRPr lang="en-GB" dirty="0">
              <a:solidFill>
                <a:srgbClr val="FFFFFF"/>
              </a:solidFill>
              <a:latin typeface="Panton Black Caps" panose="00000500000000000000" pitchFamily="50" charset="0"/>
            </a:endParaRPr>
          </a:p>
          <a:p>
            <a:pPr marL="457200" lvl="0" indent="-228600">
              <a:buClr>
                <a:srgbClr val="FFFFFF"/>
              </a:buClr>
              <a:buChar char="●"/>
            </a:pPr>
            <a:r>
              <a:rPr lang="en-GB" dirty="0" smtClean="0">
                <a:solidFill>
                  <a:srgbClr val="FFFFFF"/>
                </a:solidFill>
                <a:latin typeface="Panton Black Caps" panose="00000500000000000000" pitchFamily="50" charset="0"/>
              </a:rPr>
              <a:t>To get the rounded borders, we used a </a:t>
            </a:r>
            <a:r>
              <a:rPr lang="en-GB" dirty="0" smtClean="0">
                <a:solidFill>
                  <a:schemeClr val="accent4"/>
                </a:solidFill>
                <a:latin typeface="Panton Black Caps" panose="00000500000000000000" pitchFamily="50" charset="0"/>
              </a:rPr>
              <a:t>surface modifier </a:t>
            </a:r>
            <a:r>
              <a:rPr lang="en-GB" dirty="0" smtClean="0">
                <a:solidFill>
                  <a:srgbClr val="FFFFFF"/>
                </a:solidFill>
                <a:latin typeface="Panton Black Caps" panose="00000500000000000000" pitchFamily="50" charset="0"/>
              </a:rPr>
              <a:t>and we adjusted them using </a:t>
            </a:r>
            <a:r>
              <a:rPr lang="en-GB" dirty="0" smtClean="0">
                <a:solidFill>
                  <a:schemeClr val="accent4"/>
                </a:solidFill>
                <a:latin typeface="Panton Black Caps" panose="00000500000000000000" pitchFamily="50" charset="0"/>
              </a:rPr>
              <a:t>edged loops</a:t>
            </a:r>
            <a:r>
              <a:rPr lang="en-GB" dirty="0" smtClean="0">
                <a:solidFill>
                  <a:srgbClr val="FFFFFF"/>
                </a:solidFill>
                <a:latin typeface="Panton Black Caps" panose="00000500000000000000" pitchFamily="50" charset="0"/>
              </a:rPr>
              <a:t>. </a:t>
            </a:r>
          </a:p>
          <a:p>
            <a:pPr marL="457200" lvl="0" indent="-228600">
              <a:buClr>
                <a:srgbClr val="FFFFFF"/>
              </a:buClr>
              <a:buChar char="●"/>
            </a:pPr>
            <a:endParaRPr lang="en-GB" dirty="0">
              <a:solidFill>
                <a:srgbClr val="FFFFFF"/>
              </a:solidFill>
              <a:latin typeface="Panton Black Caps" panose="00000500000000000000" pitchFamily="50" charset="0"/>
            </a:endParaRPr>
          </a:p>
          <a:p>
            <a:pPr marL="457200" lvl="0" indent="-228600">
              <a:buClr>
                <a:srgbClr val="FFFFFF"/>
              </a:buClr>
              <a:buChar char="●"/>
            </a:pPr>
            <a:r>
              <a:rPr lang="en-GB" dirty="0">
                <a:solidFill>
                  <a:srgbClr val="FFFFFF"/>
                </a:solidFill>
                <a:latin typeface="Panton Black Caps" panose="00000500000000000000" pitchFamily="50" charset="0"/>
              </a:rPr>
              <a:t>To join the different components of the </a:t>
            </a:r>
            <a:r>
              <a:rPr lang="en-GB" dirty="0" smtClean="0">
                <a:solidFill>
                  <a:srgbClr val="FFFFFF"/>
                </a:solidFill>
                <a:latin typeface="Panton Black Caps" panose="00000500000000000000" pitchFamily="50" charset="0"/>
              </a:rPr>
              <a:t>chair, </a:t>
            </a:r>
            <a:r>
              <a:rPr lang="en-GB" dirty="0">
                <a:solidFill>
                  <a:srgbClr val="FFFFFF"/>
                </a:solidFill>
                <a:latin typeface="Panton Black Caps" panose="00000500000000000000" pitchFamily="50" charset="0"/>
              </a:rPr>
              <a:t>we used the </a:t>
            </a:r>
            <a:r>
              <a:rPr lang="en-GB" dirty="0" err="1">
                <a:solidFill>
                  <a:schemeClr val="accent4"/>
                </a:solidFill>
                <a:latin typeface="Panton Black Caps" panose="00000500000000000000" pitchFamily="50" charset="0"/>
              </a:rPr>
              <a:t>boolean</a:t>
            </a:r>
            <a:r>
              <a:rPr lang="en-GB" dirty="0">
                <a:solidFill>
                  <a:schemeClr val="accent4"/>
                </a:solidFill>
                <a:latin typeface="Panton Black Caps" panose="00000500000000000000" pitchFamily="50" charset="0"/>
              </a:rPr>
              <a:t> modifier of union</a:t>
            </a:r>
            <a:r>
              <a:rPr lang="en-GB" dirty="0">
                <a:solidFill>
                  <a:srgbClr val="FFFFFF"/>
                </a:solidFill>
                <a:latin typeface="Panton Black Caps" panose="00000500000000000000" pitchFamily="50" charset="0"/>
              </a:rPr>
              <a:t>, with this we obtained a similar effect to two pieces of leather joined</a:t>
            </a:r>
            <a:r>
              <a:rPr lang="en-GB" dirty="0" smtClean="0">
                <a:solidFill>
                  <a:srgbClr val="FFFFFF"/>
                </a:solidFill>
                <a:latin typeface="Panton Black Caps" panose="00000500000000000000" pitchFamily="50" charset="0"/>
              </a:rPr>
              <a:t>.</a:t>
            </a:r>
            <a:endParaRPr lang="es-ES" dirty="0">
              <a:solidFill>
                <a:srgbClr val="FFFFFF"/>
              </a:solidFill>
              <a:latin typeface="Panton Black Caps" panose="00000500000000000000" pitchFamily="50" charset="0"/>
            </a:endParaRPr>
          </a:p>
          <a:p>
            <a:pPr marL="457200" lvl="0" indent="-228600">
              <a:buClr>
                <a:srgbClr val="FFFFFF"/>
              </a:buClr>
              <a:buChar char="●"/>
            </a:pPr>
            <a:endParaRPr lang="es-ES" dirty="0" smtClean="0">
              <a:solidFill>
                <a:srgbClr val="FFFFFF"/>
              </a:solidFill>
              <a:latin typeface="Panton Black Caps" panose="00000500000000000000" pitchFamily="50" charset="0"/>
            </a:endParaRPr>
          </a:p>
          <a:p>
            <a:pPr marL="457200" lvl="0" indent="-228600">
              <a:buClr>
                <a:srgbClr val="FFFFFF"/>
              </a:buClr>
              <a:buChar char="●"/>
            </a:pPr>
            <a:r>
              <a:rPr lang="en-GB" dirty="0" smtClean="0">
                <a:solidFill>
                  <a:srgbClr val="FFFFFF"/>
                </a:solidFill>
                <a:latin typeface="Panton Black Caps" panose="00000500000000000000" pitchFamily="50" charset="0"/>
              </a:rPr>
              <a:t>For the legs we used cubes and we adjusted their dimensions. </a:t>
            </a:r>
          </a:p>
          <a:p>
            <a:pPr marL="457200" lvl="0" indent="-228600">
              <a:buClr>
                <a:srgbClr val="FFFFFF"/>
              </a:buClr>
              <a:buChar char="●"/>
            </a:pPr>
            <a:endParaRPr lang="en-GB" dirty="0">
              <a:solidFill>
                <a:srgbClr val="FFFFFF"/>
              </a:solidFill>
              <a:latin typeface="Panton Black Caps" panose="00000500000000000000" pitchFamily="50" charset="0"/>
            </a:endParaRPr>
          </a:p>
          <a:p>
            <a:pPr marL="457200" lvl="0" indent="-228600">
              <a:buClr>
                <a:srgbClr val="FFFFFF"/>
              </a:buClr>
              <a:buChar char="●"/>
            </a:pPr>
            <a:r>
              <a:rPr lang="en-GB" dirty="0" smtClean="0">
                <a:solidFill>
                  <a:srgbClr val="FFFFFF"/>
                </a:solidFill>
                <a:latin typeface="Panton Black Caps" panose="00000500000000000000" pitchFamily="50" charset="0"/>
              </a:rPr>
              <a:t>For the materials we used solid colours. </a:t>
            </a:r>
          </a:p>
        </p:txBody>
      </p:sp>
      <p:pic>
        <p:nvPicPr>
          <p:cNvPr id="140" name="Shape 140" descr="Captura de pantalla 2017-09-13 a la(s) 10.46.54.png"/>
          <p:cNvPicPr preferRelativeResize="0"/>
          <p:nvPr/>
        </p:nvPicPr>
        <p:blipFill>
          <a:blip r:embed="rId3">
            <a:alphaModFix/>
          </a:blip>
          <a:stretch>
            <a:fillRect/>
          </a:stretch>
        </p:blipFill>
        <p:spPr>
          <a:xfrm>
            <a:off x="348375" y="1268043"/>
            <a:ext cx="2914650" cy="3105150"/>
          </a:xfrm>
          <a:prstGeom prst="rect">
            <a:avLst/>
          </a:prstGeom>
          <a:noFill/>
          <a:ln>
            <a:noFill/>
          </a:ln>
        </p:spPr>
      </p:pic>
    </p:spTree>
    <p:extLst>
      <p:ext uri="{BB962C8B-B14F-4D97-AF65-F5344CB8AC3E}">
        <p14:creationId xmlns:p14="http://schemas.microsoft.com/office/powerpoint/2010/main" val="67583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rtl="0">
              <a:spcBef>
                <a:spcPts val="0"/>
              </a:spcBef>
              <a:buNone/>
            </a:pPr>
            <a:r>
              <a:rPr lang="en" dirty="0">
                <a:latin typeface="Panton Black italic Caps" panose="00000500000000000000" pitchFamily="50" charset="0"/>
              </a:rPr>
              <a:t>Modelling - </a:t>
            </a:r>
            <a:r>
              <a:rPr lang="en-US" dirty="0" smtClean="0">
                <a:latin typeface="Panton Black italic Caps" panose="00000500000000000000" pitchFamily="50" charset="0"/>
              </a:rPr>
              <a:t>Ashtray</a:t>
            </a:r>
            <a:endParaRPr lang="en-US" dirty="0">
              <a:latin typeface="Panton Black italic Caps" panose="00000500000000000000" pitchFamily="50" charset="0"/>
            </a:endParaRPr>
          </a:p>
        </p:txBody>
      </p:sp>
      <p:sp>
        <p:nvSpPr>
          <p:cNvPr id="139" name="Shape 139"/>
          <p:cNvSpPr txBox="1"/>
          <p:nvPr/>
        </p:nvSpPr>
        <p:spPr>
          <a:xfrm>
            <a:off x="4397829" y="1147300"/>
            <a:ext cx="4406495" cy="3647700"/>
          </a:xfrm>
          <a:prstGeom prst="rect">
            <a:avLst/>
          </a:prstGeom>
          <a:noFill/>
          <a:ln>
            <a:noFill/>
          </a:ln>
        </p:spPr>
        <p:txBody>
          <a:bodyPr wrap="square" lIns="91425" tIns="91425" rIns="91425" bIns="91425" anchor="t" anchorCtr="0">
            <a:noAutofit/>
          </a:bodyPr>
          <a:lstStyle/>
          <a:p>
            <a:pPr lvl="0" rtl="0">
              <a:spcBef>
                <a:spcPts val="0"/>
              </a:spcBef>
              <a:buNone/>
            </a:pPr>
            <a:endParaRPr dirty="0">
              <a:solidFill>
                <a:srgbClr val="FFFFFF"/>
              </a:solidFill>
              <a:latin typeface="Panton Black Caps" panose="00000500000000000000" pitchFamily="50" charset="0"/>
            </a:endParaRPr>
          </a:p>
          <a:p>
            <a:pPr marL="457200" lvl="0" indent="-228600" rtl="0">
              <a:spcBef>
                <a:spcPts val="0"/>
              </a:spcBef>
              <a:buClr>
                <a:srgbClr val="FFFFFF"/>
              </a:buClr>
              <a:buChar char="●"/>
            </a:pPr>
            <a:r>
              <a:rPr lang="en-GB" dirty="0" smtClean="0">
                <a:solidFill>
                  <a:srgbClr val="FFFFFF"/>
                </a:solidFill>
                <a:latin typeface="Panton Black Caps" panose="00000500000000000000" pitchFamily="50" charset="0"/>
              </a:rPr>
              <a:t>To model the ashtray we followed the same process of the wine glass learned during a homework. </a:t>
            </a:r>
          </a:p>
          <a:p>
            <a:pPr marL="457200" lvl="0" indent="-228600" rtl="0">
              <a:spcBef>
                <a:spcPts val="0"/>
              </a:spcBef>
              <a:buClr>
                <a:srgbClr val="FFFFFF"/>
              </a:buClr>
              <a:buChar char="●"/>
            </a:pPr>
            <a:endParaRPr lang="en-GB" dirty="0">
              <a:solidFill>
                <a:srgbClr val="FFFFFF"/>
              </a:solidFill>
              <a:latin typeface="Panton Black Caps" panose="00000500000000000000" pitchFamily="50" charset="0"/>
            </a:endParaRPr>
          </a:p>
          <a:p>
            <a:pPr marL="457200" lvl="0" indent="-228600" rtl="0">
              <a:spcBef>
                <a:spcPts val="0"/>
              </a:spcBef>
              <a:buClr>
                <a:srgbClr val="FFFFFF"/>
              </a:buClr>
              <a:buChar char="●"/>
            </a:pPr>
            <a:r>
              <a:rPr lang="en-GB" dirty="0" smtClean="0">
                <a:solidFill>
                  <a:srgbClr val="FFFFFF"/>
                </a:solidFill>
                <a:latin typeface="Panton Black Caps" panose="00000500000000000000" pitchFamily="50" charset="0"/>
              </a:rPr>
              <a:t>We started with a </a:t>
            </a:r>
            <a:r>
              <a:rPr lang="en-GB" dirty="0" smtClean="0">
                <a:solidFill>
                  <a:schemeClr val="accent4"/>
                </a:solidFill>
                <a:latin typeface="Panton Black Caps" panose="00000500000000000000" pitchFamily="50" charset="0"/>
              </a:rPr>
              <a:t>vertex point </a:t>
            </a:r>
            <a:r>
              <a:rPr lang="en-GB" dirty="0" smtClean="0">
                <a:solidFill>
                  <a:srgbClr val="FFFFFF"/>
                </a:solidFill>
                <a:latin typeface="Panton Black Caps" panose="00000500000000000000" pitchFamily="50" charset="0"/>
              </a:rPr>
              <a:t>and we extruded it several times to get a basic form of the ashtray. Next, we used the </a:t>
            </a:r>
            <a:r>
              <a:rPr lang="en-GB" dirty="0" smtClean="0">
                <a:solidFill>
                  <a:schemeClr val="accent4"/>
                </a:solidFill>
                <a:latin typeface="Panton Black Caps" panose="00000500000000000000" pitchFamily="50" charset="0"/>
              </a:rPr>
              <a:t>spin option with 15 steps</a:t>
            </a:r>
            <a:r>
              <a:rPr lang="en-GB" dirty="0" smtClean="0">
                <a:solidFill>
                  <a:srgbClr val="FFFFFF"/>
                </a:solidFill>
                <a:latin typeface="Panton Black Caps" panose="00000500000000000000" pitchFamily="50" charset="0"/>
              </a:rPr>
              <a:t> to get a solid form. </a:t>
            </a:r>
          </a:p>
          <a:p>
            <a:pPr marL="457200" lvl="0" indent="-228600" rtl="0">
              <a:spcBef>
                <a:spcPts val="0"/>
              </a:spcBef>
              <a:buClr>
                <a:srgbClr val="FFFFFF"/>
              </a:buClr>
              <a:buChar char="●"/>
            </a:pPr>
            <a:endParaRPr lang="en-GB" dirty="0">
              <a:solidFill>
                <a:srgbClr val="FFFFFF"/>
              </a:solidFill>
              <a:latin typeface="Panton Black Caps" panose="00000500000000000000" pitchFamily="50" charset="0"/>
            </a:endParaRPr>
          </a:p>
          <a:p>
            <a:pPr marL="457200" lvl="0" indent="-228600" rtl="0">
              <a:spcBef>
                <a:spcPts val="0"/>
              </a:spcBef>
              <a:buClr>
                <a:srgbClr val="FFFFFF"/>
              </a:buClr>
              <a:buChar char="●"/>
            </a:pPr>
            <a:r>
              <a:rPr lang="en-GB" dirty="0" smtClean="0">
                <a:solidFill>
                  <a:srgbClr val="FFFFFF"/>
                </a:solidFill>
                <a:latin typeface="Panton Black Caps" panose="00000500000000000000" pitchFamily="50" charset="0"/>
              </a:rPr>
              <a:t>We applied extrude to some faces to get a more realistic piece. </a:t>
            </a:r>
          </a:p>
          <a:p>
            <a:pPr marL="457200" lvl="0" indent="-228600" rtl="0">
              <a:spcBef>
                <a:spcPts val="0"/>
              </a:spcBef>
              <a:buClr>
                <a:srgbClr val="FFFFFF"/>
              </a:buClr>
              <a:buChar char="●"/>
            </a:pPr>
            <a:endParaRPr lang="es-ES" dirty="0">
              <a:solidFill>
                <a:srgbClr val="FFFFFF"/>
              </a:solidFill>
              <a:latin typeface="Panton Black Caps" panose="00000500000000000000" pitchFamily="50" charset="0"/>
            </a:endParaRPr>
          </a:p>
          <a:p>
            <a:pPr marL="457200" lvl="0" indent="-228600" rtl="0">
              <a:spcBef>
                <a:spcPts val="0"/>
              </a:spcBef>
              <a:buClr>
                <a:srgbClr val="FFFFFF"/>
              </a:buClr>
              <a:buChar char="●"/>
            </a:pPr>
            <a:endParaRPr dirty="0">
              <a:solidFill>
                <a:srgbClr val="FFFFFF"/>
              </a:solidFill>
              <a:latin typeface="Panton Black Caps" panose="00000500000000000000" pitchFamily="50" charset="0"/>
            </a:endParaRPr>
          </a:p>
          <a:p>
            <a:pPr lvl="0" rtl="0">
              <a:spcBef>
                <a:spcPts val="0"/>
              </a:spcBef>
              <a:buNone/>
            </a:pPr>
            <a:endParaRPr dirty="0">
              <a:solidFill>
                <a:srgbClr val="FFFFFF"/>
              </a:solidFill>
              <a:latin typeface="Panton Black Caps" panose="00000500000000000000" pitchFamily="50" charset="0"/>
            </a:endParaRPr>
          </a:p>
        </p:txBody>
      </p:sp>
      <p:pic>
        <p:nvPicPr>
          <p:cNvPr id="141" name="Shape 141" descr="Captura de pantalla 2017-09-13 a la(s) 11.02.58.png"/>
          <p:cNvPicPr preferRelativeResize="0"/>
          <p:nvPr/>
        </p:nvPicPr>
        <p:blipFill>
          <a:blip r:embed="rId3">
            <a:alphaModFix/>
          </a:blip>
          <a:stretch>
            <a:fillRect/>
          </a:stretch>
        </p:blipFill>
        <p:spPr>
          <a:xfrm>
            <a:off x="628650" y="1459873"/>
            <a:ext cx="3571875" cy="1990725"/>
          </a:xfrm>
          <a:prstGeom prst="rect">
            <a:avLst/>
          </a:prstGeom>
          <a:noFill/>
          <a:ln>
            <a:noFill/>
          </a:ln>
        </p:spPr>
      </p:pic>
    </p:spTree>
    <p:extLst>
      <p:ext uri="{BB962C8B-B14F-4D97-AF65-F5344CB8AC3E}">
        <p14:creationId xmlns:p14="http://schemas.microsoft.com/office/powerpoint/2010/main" val="3562254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spcBef>
                <a:spcPts val="0"/>
              </a:spcBef>
              <a:buNone/>
            </a:pPr>
            <a:r>
              <a:rPr lang="en" dirty="0">
                <a:latin typeface="Panton Black Caps" panose="00000500000000000000" pitchFamily="50" charset="0"/>
              </a:rPr>
              <a:t>List of Imported Models</a:t>
            </a:r>
          </a:p>
        </p:txBody>
      </p:sp>
      <p:sp>
        <p:nvSpPr>
          <p:cNvPr id="101" name="Shape 101"/>
          <p:cNvSpPr txBox="1">
            <a:spLocks noGrp="1"/>
          </p:cNvSpPr>
          <p:nvPr>
            <p:ph type="body" idx="1"/>
          </p:nvPr>
        </p:nvSpPr>
        <p:spPr>
          <a:xfrm>
            <a:off x="628650" y="1002541"/>
            <a:ext cx="7886700" cy="3263400"/>
          </a:xfrm>
          <a:prstGeom prst="rect">
            <a:avLst/>
          </a:prstGeom>
        </p:spPr>
        <p:txBody>
          <a:bodyPr wrap="square" lIns="91425" tIns="91425" rIns="91425" bIns="91425" anchor="t" anchorCtr="0">
            <a:noAutofit/>
          </a:bodyPr>
          <a:lstStyle/>
          <a:p>
            <a:pPr marL="228600" lvl="0" indent="0" rtl="0">
              <a:spcBef>
                <a:spcPts val="0"/>
              </a:spcBef>
              <a:buNone/>
            </a:pPr>
            <a:r>
              <a:rPr lang="en" sz="1600" dirty="0" smtClean="0">
                <a:latin typeface="Panton Light Caps" panose="00000500000000000000" pitchFamily="50" charset="0"/>
              </a:rPr>
              <a:t>A few objects within the scene were too complicated to model within the timeframe given so they were imported from outside sources:</a:t>
            </a:r>
          </a:p>
          <a:p>
            <a:pPr marL="457200" lvl="0" indent="-228600" rtl="0">
              <a:spcBef>
                <a:spcPts val="0"/>
              </a:spcBef>
            </a:pPr>
            <a:r>
              <a:rPr lang="en" sz="1600" dirty="0" smtClean="0">
                <a:latin typeface="Panton Light Caps" panose="00000500000000000000" pitchFamily="50" charset="0"/>
              </a:rPr>
              <a:t>A Sofa</a:t>
            </a:r>
            <a:endParaRPr lang="en" sz="1600" dirty="0">
              <a:latin typeface="Panton Light Caps" panose="00000500000000000000" pitchFamily="50" charset="0"/>
            </a:endParaRPr>
          </a:p>
          <a:p>
            <a:pPr marL="457200" lvl="0" indent="-228600" rtl="0">
              <a:spcBef>
                <a:spcPts val="0"/>
              </a:spcBef>
            </a:pPr>
            <a:r>
              <a:rPr lang="en" sz="1600" dirty="0">
                <a:latin typeface="Panton Light Caps" panose="00000500000000000000" pitchFamily="50" charset="0"/>
              </a:rPr>
              <a:t>Cushions </a:t>
            </a:r>
          </a:p>
          <a:p>
            <a:pPr marL="457200" lvl="0" indent="-228600" rtl="0">
              <a:spcBef>
                <a:spcPts val="0"/>
              </a:spcBef>
            </a:pPr>
            <a:r>
              <a:rPr lang="en" sz="1600" dirty="0" smtClean="0">
                <a:latin typeface="Panton Light Caps" panose="00000500000000000000" pitchFamily="50" charset="0"/>
              </a:rPr>
              <a:t>A Small </a:t>
            </a:r>
            <a:r>
              <a:rPr lang="en" sz="1600" dirty="0">
                <a:latin typeface="Panton Light Caps" panose="00000500000000000000" pitchFamily="50" charset="0"/>
              </a:rPr>
              <a:t>table in front of the sofa</a:t>
            </a:r>
          </a:p>
          <a:p>
            <a:pPr marL="457200" lvl="0" indent="-228600" rtl="0">
              <a:spcBef>
                <a:spcPts val="0"/>
              </a:spcBef>
            </a:pPr>
            <a:r>
              <a:rPr lang="en" sz="1600" dirty="0">
                <a:latin typeface="Panton Light Caps" panose="00000500000000000000" pitchFamily="50" charset="0"/>
              </a:rPr>
              <a:t>Beer bottles</a:t>
            </a:r>
          </a:p>
          <a:p>
            <a:pPr marL="457200" lvl="0" indent="-228600" rtl="0">
              <a:spcBef>
                <a:spcPts val="0"/>
              </a:spcBef>
            </a:pPr>
            <a:r>
              <a:rPr lang="en" sz="1600" dirty="0" smtClean="0">
                <a:latin typeface="Panton Light Caps" panose="00000500000000000000" pitchFamily="50" charset="0"/>
              </a:rPr>
              <a:t>Flowers </a:t>
            </a:r>
            <a:r>
              <a:rPr lang="en" sz="1600" dirty="0">
                <a:latin typeface="Panton Light Caps" panose="00000500000000000000" pitchFamily="50" charset="0"/>
              </a:rPr>
              <a:t>in a vase</a:t>
            </a:r>
          </a:p>
          <a:p>
            <a:pPr marL="457200" lvl="0" indent="-228600" rtl="0">
              <a:spcBef>
                <a:spcPts val="0"/>
              </a:spcBef>
            </a:pPr>
            <a:r>
              <a:rPr lang="en" sz="1600" dirty="0" smtClean="0">
                <a:latin typeface="Panton Light Caps" panose="00000500000000000000" pitchFamily="50" charset="0"/>
              </a:rPr>
              <a:t>A Statue </a:t>
            </a:r>
            <a:r>
              <a:rPr lang="en" sz="1600" dirty="0">
                <a:latin typeface="Panton Light Caps" panose="00000500000000000000" pitchFamily="50" charset="0"/>
              </a:rPr>
              <a:t>decorating the book shelves</a:t>
            </a:r>
          </a:p>
          <a:p>
            <a:pPr marL="0" lvl="0" indent="0" rtl="0">
              <a:spcBef>
                <a:spcPts val="0"/>
              </a:spcBef>
              <a:buNone/>
            </a:pPr>
            <a:r>
              <a:rPr lang="en" sz="1600" dirty="0">
                <a:latin typeface="Panton Light Caps" panose="00000500000000000000" pitchFamily="50" charset="0"/>
              </a:rPr>
              <a:t>All of them were taken </a:t>
            </a:r>
            <a:r>
              <a:rPr lang="en" sz="1600" dirty="0">
                <a:solidFill>
                  <a:srgbClr val="FF9900"/>
                </a:solidFill>
                <a:latin typeface="Panton Light Caps" panose="00000500000000000000" pitchFamily="50" charset="0"/>
              </a:rPr>
              <a:t>with authorization</a:t>
            </a:r>
            <a:r>
              <a:rPr lang="en" sz="1600" dirty="0">
                <a:latin typeface="Panton Light Caps" panose="00000500000000000000" pitchFamily="50" charset="0"/>
              </a:rPr>
              <a:t> within </a:t>
            </a:r>
            <a:r>
              <a:rPr lang="en" sz="1600" dirty="0" smtClean="0">
                <a:solidFill>
                  <a:srgbClr val="FF9900"/>
                </a:solidFill>
                <a:latin typeface="Panton Light Caps" panose="00000500000000000000" pitchFamily="50" charset="0"/>
              </a:rPr>
              <a:t>Creative Commons </a:t>
            </a:r>
            <a:r>
              <a:rPr lang="en" sz="1600" dirty="0">
                <a:solidFill>
                  <a:srgbClr val="FF9900"/>
                </a:solidFill>
                <a:latin typeface="Panton Light Caps" panose="00000500000000000000" pitchFamily="50" charset="0"/>
              </a:rPr>
              <a:t>from</a:t>
            </a:r>
            <a:r>
              <a:rPr lang="en" sz="1600" dirty="0">
                <a:latin typeface="Panton Light Caps" panose="00000500000000000000" pitchFamily="50" charset="0"/>
              </a:rPr>
              <a:t> </a:t>
            </a:r>
            <a:r>
              <a:rPr lang="en" sz="1600" b="1" dirty="0">
                <a:solidFill>
                  <a:srgbClr val="FFFF00"/>
                </a:solidFill>
                <a:latin typeface="Panton Black Caps" panose="00000500000000000000" pitchFamily="50" charset="0"/>
              </a:rPr>
              <a:t>Blend Swap </a:t>
            </a:r>
            <a:r>
              <a:rPr lang="en" sz="1600" dirty="0">
                <a:latin typeface="Panton Light Caps" panose="00000500000000000000" pitchFamily="50" charset="0"/>
              </a:rPr>
              <a:t>and are credited at the end of this </a:t>
            </a:r>
            <a:r>
              <a:rPr lang="en" sz="1600" dirty="0" smtClean="0">
                <a:latin typeface="Panton Light Caps" panose="00000500000000000000" pitchFamily="50" charset="0"/>
              </a:rPr>
              <a:t>presentation in order to give them their full description.</a:t>
            </a:r>
            <a:endParaRPr lang="en" sz="1600" dirty="0">
              <a:latin typeface="Panton Light Caps" panose="00000500000000000000" pitchFamily="50"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rtl="0">
              <a:spcBef>
                <a:spcPts val="0"/>
              </a:spcBef>
              <a:buNone/>
            </a:pPr>
            <a:r>
              <a:rPr lang="es-MX" dirty="0" smtClean="0">
                <a:latin typeface="Panton Black italic Caps" panose="00000500000000000000" pitchFamily="50" charset="0"/>
              </a:rPr>
              <a:t>M</a:t>
            </a:r>
            <a:r>
              <a:rPr lang="en" dirty="0" smtClean="0">
                <a:latin typeface="Panton Black italic Caps" panose="00000500000000000000" pitchFamily="50" charset="0"/>
              </a:rPr>
              <a:t>ain Imported </a:t>
            </a:r>
            <a:r>
              <a:rPr lang="en" dirty="0">
                <a:latin typeface="Panton Black italic Caps" panose="00000500000000000000" pitchFamily="50" charset="0"/>
              </a:rPr>
              <a:t>Models - Sofa</a:t>
            </a:r>
          </a:p>
        </p:txBody>
      </p:sp>
      <p:pic>
        <p:nvPicPr>
          <p:cNvPr id="162" name="Shape 162"/>
          <p:cNvPicPr preferRelativeResize="0"/>
          <p:nvPr/>
        </p:nvPicPr>
        <p:blipFill>
          <a:blip r:embed="rId3">
            <a:alphaModFix/>
          </a:blip>
          <a:stretch>
            <a:fillRect/>
          </a:stretch>
        </p:blipFill>
        <p:spPr>
          <a:xfrm>
            <a:off x="628650" y="1716916"/>
            <a:ext cx="4366436" cy="1430387"/>
          </a:xfrm>
          <a:prstGeom prst="rect">
            <a:avLst/>
          </a:prstGeom>
          <a:noFill/>
          <a:ln>
            <a:noFill/>
          </a:ln>
        </p:spPr>
      </p:pic>
      <p:pic>
        <p:nvPicPr>
          <p:cNvPr id="163" name="Shape 163"/>
          <p:cNvPicPr preferRelativeResize="0"/>
          <p:nvPr/>
        </p:nvPicPr>
        <p:blipFill>
          <a:blip r:embed="rId4">
            <a:alphaModFix/>
          </a:blip>
          <a:stretch>
            <a:fillRect/>
          </a:stretch>
        </p:blipFill>
        <p:spPr>
          <a:xfrm>
            <a:off x="3046525" y="3304125"/>
            <a:ext cx="5376198" cy="1430399"/>
          </a:xfrm>
          <a:prstGeom prst="rect">
            <a:avLst/>
          </a:prstGeom>
          <a:noFill/>
          <a:ln>
            <a:noFill/>
          </a:ln>
        </p:spPr>
      </p:pic>
      <p:sp>
        <p:nvSpPr>
          <p:cNvPr id="6" name="Shape 107"/>
          <p:cNvSpPr txBox="1">
            <a:spLocks noGrp="1"/>
          </p:cNvSpPr>
          <p:nvPr>
            <p:ph type="body" idx="1"/>
          </p:nvPr>
        </p:nvSpPr>
        <p:spPr>
          <a:xfrm>
            <a:off x="628650" y="1080460"/>
            <a:ext cx="7886700" cy="3263400"/>
          </a:xfrm>
          <a:prstGeom prst="rect">
            <a:avLst/>
          </a:prstGeom>
          <a:noFill/>
          <a:ln>
            <a:noFill/>
          </a:ln>
        </p:spPr>
        <p:txBody>
          <a:bodyPr wrap="square" lIns="68575" tIns="34275" rIns="68575" bIns="34275" anchor="t" anchorCtr="0">
            <a:noAutofit/>
          </a:bodyPr>
          <a:lstStyle/>
          <a:p>
            <a:pPr marL="457200" lvl="0" indent="-228600">
              <a:spcBef>
                <a:spcPts val="0"/>
              </a:spcBef>
              <a:spcAft>
                <a:spcPts val="0"/>
              </a:spcAft>
            </a:pPr>
            <a:r>
              <a:rPr lang="en-US" sz="1800" dirty="0" smtClean="0">
                <a:latin typeface="Lovelo Black" panose="02000000000000000000" pitchFamily="50" charset="0"/>
              </a:rPr>
              <a:t>One of the main object’s geometries, we further explain its location in layout and composition</a:t>
            </a:r>
            <a:r>
              <a:rPr lang="en-US" sz="1800" dirty="0" smtClean="0">
                <a:latin typeface="Lovelo Black" panose="02000000000000000000" pitchFamily="50" charset="0"/>
              </a:rPr>
              <a:t>:</a:t>
            </a:r>
            <a:endParaRPr lang="en" sz="1800" dirty="0" smtClean="0">
              <a:latin typeface="Lovelo Black" panose="02000000000000000000" pitchFamily="50"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r>
              <a:rPr lang="es-MX" sz="2800" dirty="0">
                <a:latin typeface="Panton Black italic Caps" panose="00000500000000000000" pitchFamily="50" charset="0"/>
              </a:rPr>
              <a:t>M</a:t>
            </a:r>
            <a:r>
              <a:rPr lang="en" sz="2800" dirty="0">
                <a:latin typeface="Panton Black italic Caps" panose="00000500000000000000" pitchFamily="50" charset="0"/>
              </a:rPr>
              <a:t>ain Imported Models </a:t>
            </a:r>
            <a:r>
              <a:rPr lang="en" sz="2800" dirty="0" smtClean="0">
                <a:latin typeface="Panton Black italic Caps" panose="00000500000000000000" pitchFamily="50" charset="0"/>
              </a:rPr>
              <a:t>– </a:t>
            </a:r>
            <a:br>
              <a:rPr lang="en" sz="2800" dirty="0" smtClean="0">
                <a:latin typeface="Panton Black italic Caps" panose="00000500000000000000" pitchFamily="50" charset="0"/>
              </a:rPr>
            </a:br>
            <a:r>
              <a:rPr lang="en" sz="2800" dirty="0" smtClean="0">
                <a:latin typeface="Panton Black italic Caps" panose="00000500000000000000" pitchFamily="50" charset="0"/>
              </a:rPr>
              <a:t>TABLE IN FRONT OF SOFA</a:t>
            </a:r>
            <a:endParaRPr lang="en" sz="2800" dirty="0">
              <a:latin typeface="Panton Black italic Caps" panose="00000500000000000000" pitchFamily="50" charset="0"/>
            </a:endParaRPr>
          </a:p>
        </p:txBody>
      </p:sp>
      <p:sp>
        <p:nvSpPr>
          <p:cNvPr id="6" name="Shape 107"/>
          <p:cNvSpPr txBox="1">
            <a:spLocks noGrp="1"/>
          </p:cNvSpPr>
          <p:nvPr>
            <p:ph type="body" idx="1"/>
          </p:nvPr>
        </p:nvSpPr>
        <p:spPr>
          <a:xfrm>
            <a:off x="628650" y="1236128"/>
            <a:ext cx="7886700" cy="3263400"/>
          </a:xfrm>
          <a:prstGeom prst="rect">
            <a:avLst/>
          </a:prstGeom>
          <a:noFill/>
          <a:ln>
            <a:noFill/>
          </a:ln>
        </p:spPr>
        <p:txBody>
          <a:bodyPr wrap="square" lIns="68575" tIns="34275" rIns="68575" bIns="34275" anchor="t" anchorCtr="0">
            <a:noAutofit/>
          </a:bodyPr>
          <a:lstStyle/>
          <a:p>
            <a:pPr marL="457200" lvl="0" indent="-228600">
              <a:spcBef>
                <a:spcPts val="0"/>
              </a:spcBef>
              <a:spcAft>
                <a:spcPts val="0"/>
              </a:spcAft>
            </a:pPr>
            <a:r>
              <a:rPr lang="en-US" sz="1800" dirty="0" smtClean="0">
                <a:latin typeface="Lovelo Black" panose="02000000000000000000" pitchFamily="50" charset="0"/>
              </a:rPr>
              <a:t>One of the main object’s geometries, we further explain its location in layout and composition</a:t>
            </a:r>
            <a:r>
              <a:rPr lang="en-US" sz="1800" dirty="0" smtClean="0">
                <a:latin typeface="Lovelo Black" panose="02000000000000000000" pitchFamily="50" charset="0"/>
              </a:rPr>
              <a:t>:</a:t>
            </a:r>
            <a:endParaRPr lang="en" sz="1800" dirty="0" smtClean="0">
              <a:latin typeface="Lovelo Black" panose="02000000000000000000" pitchFamily="50" charset="0"/>
            </a:endParaRPr>
          </a:p>
        </p:txBody>
      </p:sp>
      <p:pic>
        <p:nvPicPr>
          <p:cNvPr id="7" name="Shape 154"/>
          <p:cNvPicPr preferRelativeResize="0"/>
          <p:nvPr/>
        </p:nvPicPr>
        <p:blipFill rotWithShape="1">
          <a:blip r:embed="rId3">
            <a:alphaModFix/>
          </a:blip>
          <a:srcRect l="13838"/>
          <a:stretch/>
        </p:blipFill>
        <p:spPr>
          <a:xfrm>
            <a:off x="788830" y="2020370"/>
            <a:ext cx="3759415" cy="1694916"/>
          </a:xfrm>
          <a:prstGeom prst="rect">
            <a:avLst/>
          </a:prstGeom>
          <a:noFill/>
          <a:ln>
            <a:noFill/>
          </a:ln>
        </p:spPr>
      </p:pic>
      <p:pic>
        <p:nvPicPr>
          <p:cNvPr id="8" name="Shape 155"/>
          <p:cNvPicPr preferRelativeResize="0"/>
          <p:nvPr/>
        </p:nvPicPr>
        <p:blipFill rotWithShape="1">
          <a:blip r:embed="rId4">
            <a:alphaModFix/>
          </a:blip>
          <a:srcRect l="17712" r="5351"/>
          <a:stretch/>
        </p:blipFill>
        <p:spPr>
          <a:xfrm>
            <a:off x="4708424" y="3272475"/>
            <a:ext cx="3698851" cy="1707224"/>
          </a:xfrm>
          <a:prstGeom prst="rect">
            <a:avLst/>
          </a:prstGeom>
          <a:noFill/>
          <a:ln>
            <a:noFill/>
          </a:ln>
        </p:spPr>
      </p:pic>
    </p:spTree>
    <p:extLst>
      <p:ext uri="{BB962C8B-B14F-4D97-AF65-F5344CB8AC3E}">
        <p14:creationId xmlns:p14="http://schemas.microsoft.com/office/powerpoint/2010/main" val="757963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Caps" panose="00000500000000000000" pitchFamily="50" charset="0"/>
                <a:sym typeface="Calibri"/>
              </a:rPr>
              <a:t>Layout and Composition</a:t>
            </a:r>
          </a:p>
        </p:txBody>
      </p:sp>
      <p:sp>
        <p:nvSpPr>
          <p:cNvPr id="107" name="Shape 107"/>
          <p:cNvSpPr txBox="1">
            <a:spLocks noGrp="1"/>
          </p:cNvSpPr>
          <p:nvPr>
            <p:ph type="body" idx="1"/>
          </p:nvPr>
        </p:nvSpPr>
        <p:spPr>
          <a:xfrm>
            <a:off x="628650" y="1369218"/>
            <a:ext cx="7886700" cy="3263400"/>
          </a:xfrm>
          <a:prstGeom prst="rect">
            <a:avLst/>
          </a:prstGeom>
          <a:noFill/>
          <a:ln>
            <a:noFill/>
          </a:ln>
        </p:spPr>
        <p:txBody>
          <a:bodyPr wrap="square" lIns="68575" tIns="34275" rIns="68575" bIns="34275" anchor="t" anchorCtr="0">
            <a:noAutofit/>
          </a:bodyPr>
          <a:lstStyle/>
          <a:p>
            <a:pPr marL="457200" lvl="0" indent="-228600">
              <a:spcBef>
                <a:spcPts val="0"/>
              </a:spcBef>
              <a:spcAft>
                <a:spcPts val="0"/>
              </a:spcAft>
            </a:pPr>
            <a:r>
              <a:rPr lang="en" sz="2000" dirty="0">
                <a:latin typeface="Lovelo Black" panose="02000000000000000000" pitchFamily="50" charset="0"/>
              </a:rPr>
              <a:t>The general layout is a </a:t>
            </a:r>
            <a:r>
              <a:rPr lang="en" sz="2000" b="1" dirty="0">
                <a:solidFill>
                  <a:srgbClr val="33CC33"/>
                </a:solidFill>
                <a:latin typeface="Lovelo Black" panose="02000000000000000000" pitchFamily="50" charset="0"/>
              </a:rPr>
              <a:t>common living room </a:t>
            </a:r>
            <a:r>
              <a:rPr lang="en" sz="2000" dirty="0">
                <a:latin typeface="Lovelo Black" panose="02000000000000000000" pitchFamily="50" charset="0"/>
              </a:rPr>
              <a:t>where people can enjoy a TV show or eat from the main table. </a:t>
            </a:r>
            <a:r>
              <a:rPr lang="en" sz="2000" dirty="0">
                <a:solidFill>
                  <a:srgbClr val="FF9900"/>
                </a:solidFill>
                <a:latin typeface="Lovelo Black" panose="02000000000000000000" pitchFamily="50" charset="0"/>
              </a:rPr>
              <a:t>The main focus is the </a:t>
            </a:r>
            <a:r>
              <a:rPr lang="en" sz="2000" dirty="0" smtClean="0">
                <a:solidFill>
                  <a:srgbClr val="FF9900"/>
                </a:solidFill>
                <a:latin typeface="Lovelo Black" panose="02000000000000000000" pitchFamily="50" charset="0"/>
              </a:rPr>
              <a:t>space between </a:t>
            </a:r>
            <a:r>
              <a:rPr lang="en" sz="2000" dirty="0" smtClean="0">
                <a:solidFill>
                  <a:srgbClr val="FF0000"/>
                </a:solidFill>
                <a:latin typeface="Lovelo Black" panose="02000000000000000000" pitchFamily="50" charset="0"/>
              </a:rPr>
              <a:t>the </a:t>
            </a:r>
            <a:r>
              <a:rPr lang="en" sz="2000" dirty="0">
                <a:solidFill>
                  <a:srgbClr val="FF0000"/>
                </a:solidFill>
                <a:latin typeface="Lovelo Black" panose="02000000000000000000" pitchFamily="50" charset="0"/>
              </a:rPr>
              <a:t>TV and the </a:t>
            </a:r>
            <a:r>
              <a:rPr lang="en" sz="2000" dirty="0" smtClean="0">
                <a:solidFill>
                  <a:srgbClr val="FF0000"/>
                </a:solidFill>
                <a:latin typeface="Lovelo Black" panose="02000000000000000000" pitchFamily="50" charset="0"/>
              </a:rPr>
              <a:t>sofa</a:t>
            </a:r>
            <a:r>
              <a:rPr lang="en" sz="2000" dirty="0" smtClean="0">
                <a:solidFill>
                  <a:srgbClr val="FF9900"/>
                </a:solidFill>
                <a:latin typeface="Lovelo Black" panose="02000000000000000000" pitchFamily="50" charset="0"/>
              </a:rPr>
              <a:t> and their </a:t>
            </a:r>
            <a:r>
              <a:rPr lang="es-MX" sz="2000" dirty="0" err="1">
                <a:solidFill>
                  <a:srgbClr val="FF9900"/>
                </a:solidFill>
                <a:latin typeface="Lovelo Black" panose="02000000000000000000" pitchFamily="50" charset="0"/>
              </a:rPr>
              <a:t>immediate</a:t>
            </a:r>
            <a:r>
              <a:rPr lang="es-MX" sz="2000" dirty="0">
                <a:solidFill>
                  <a:srgbClr val="FF9900"/>
                </a:solidFill>
                <a:latin typeface="Lovelo Black" panose="02000000000000000000" pitchFamily="50" charset="0"/>
              </a:rPr>
              <a:t> </a:t>
            </a:r>
            <a:r>
              <a:rPr lang="es-MX" sz="2000" dirty="0" err="1">
                <a:solidFill>
                  <a:srgbClr val="FF9900"/>
                </a:solidFill>
                <a:latin typeface="Lovelo Black" panose="02000000000000000000" pitchFamily="50" charset="0"/>
              </a:rPr>
              <a:t>surroundings</a:t>
            </a:r>
            <a:r>
              <a:rPr lang="es-MX" sz="2000" dirty="0">
                <a:solidFill>
                  <a:srgbClr val="FF9900"/>
                </a:solidFill>
                <a:latin typeface="Lovelo Black" panose="02000000000000000000" pitchFamily="50" charset="0"/>
              </a:rPr>
              <a:t> </a:t>
            </a:r>
            <a:r>
              <a:rPr lang="es-MX" sz="2000" dirty="0" err="1">
                <a:solidFill>
                  <a:srgbClr val="FF9900"/>
                </a:solidFill>
                <a:latin typeface="Lovelo Black" panose="02000000000000000000" pitchFamily="50" charset="0"/>
              </a:rPr>
              <a:t>areas</a:t>
            </a:r>
            <a:r>
              <a:rPr lang="en" sz="2000" dirty="0" smtClean="0">
                <a:latin typeface="Lovelo Black" panose="02000000000000000000" pitchFamily="50" charset="0"/>
              </a:rPr>
              <a:t>.</a:t>
            </a:r>
          </a:p>
          <a:p>
            <a:pPr marL="457200" lvl="0" indent="-228600">
              <a:spcBef>
                <a:spcPts val="0"/>
              </a:spcBef>
              <a:spcAft>
                <a:spcPts val="0"/>
              </a:spcAft>
            </a:pPr>
            <a:endParaRPr lang="en" sz="2000" dirty="0">
              <a:latin typeface="Lovelo Black" panose="02000000000000000000" pitchFamily="50" charset="0"/>
            </a:endParaRPr>
          </a:p>
          <a:p>
            <a:pPr marL="457200" lvl="0" indent="-228600">
              <a:spcBef>
                <a:spcPts val="0"/>
              </a:spcBef>
              <a:spcAft>
                <a:spcPts val="0"/>
              </a:spcAft>
            </a:pPr>
            <a:r>
              <a:rPr lang="es-MX" sz="2000" dirty="0" smtClean="0">
                <a:latin typeface="Lovelo Black" panose="02000000000000000000" pitchFamily="50" charset="0"/>
              </a:rPr>
              <a:t>B</a:t>
            </a:r>
            <a:r>
              <a:rPr lang="en" sz="2000" dirty="0" smtClean="0">
                <a:latin typeface="Lovelo Black" panose="02000000000000000000" pitchFamily="50" charset="0"/>
              </a:rPr>
              <a:t>oth objects are </a:t>
            </a:r>
            <a:r>
              <a:rPr lang="en" sz="2000" dirty="0" smtClean="0">
                <a:solidFill>
                  <a:schemeClr val="accent4">
                    <a:lumMod val="75000"/>
                  </a:schemeClr>
                </a:solidFill>
                <a:latin typeface="Lovelo Black" panose="02000000000000000000" pitchFamily="50" charset="0"/>
              </a:rPr>
              <a:t>facing each other </a:t>
            </a:r>
            <a:r>
              <a:rPr lang="en" sz="2000" dirty="0" smtClean="0">
                <a:latin typeface="Lovelo Black" panose="02000000000000000000" pitchFamily="50" charset="0"/>
              </a:rPr>
              <a:t>while the </a:t>
            </a:r>
            <a:r>
              <a:rPr lang="en" sz="2000" dirty="0" smtClean="0">
                <a:solidFill>
                  <a:schemeClr val="accent4">
                    <a:lumMod val="75000"/>
                  </a:schemeClr>
                </a:solidFill>
                <a:latin typeface="Lovelo Black" panose="02000000000000000000" pitchFamily="50" charset="0"/>
              </a:rPr>
              <a:t>window</a:t>
            </a:r>
            <a:r>
              <a:rPr lang="en" sz="2000" dirty="0" smtClean="0">
                <a:latin typeface="Lovelo Black" panose="02000000000000000000" pitchFamily="50" charset="0"/>
              </a:rPr>
              <a:t>, the </a:t>
            </a:r>
            <a:r>
              <a:rPr lang="en" sz="2000" dirty="0" smtClean="0">
                <a:solidFill>
                  <a:srgbClr val="FFFF00"/>
                </a:solidFill>
                <a:latin typeface="Lovelo Black" panose="02000000000000000000" pitchFamily="50" charset="0"/>
              </a:rPr>
              <a:t>main source of light</a:t>
            </a:r>
            <a:r>
              <a:rPr lang="en" sz="2000" dirty="0" smtClean="0">
                <a:latin typeface="Lovelo Black" panose="02000000000000000000" pitchFamily="50" charset="0"/>
              </a:rPr>
              <a:t>, is </a:t>
            </a:r>
            <a:r>
              <a:rPr lang="en" sz="2000" dirty="0" smtClean="0">
                <a:solidFill>
                  <a:schemeClr val="accent4">
                    <a:lumMod val="75000"/>
                  </a:schemeClr>
                </a:solidFill>
                <a:latin typeface="Lovelo Black" panose="02000000000000000000" pitchFamily="50" charset="0"/>
              </a:rPr>
              <a:t>perpendicular</a:t>
            </a:r>
            <a:r>
              <a:rPr lang="en" sz="2000" dirty="0" smtClean="0">
                <a:latin typeface="Lovelo Black" panose="02000000000000000000" pitchFamily="50" charset="0"/>
              </a:rPr>
              <a:t> to both. The </a:t>
            </a:r>
            <a:r>
              <a:rPr lang="en" sz="2000" dirty="0" smtClean="0">
                <a:solidFill>
                  <a:schemeClr val="accent4">
                    <a:lumMod val="75000"/>
                  </a:schemeClr>
                </a:solidFill>
                <a:latin typeface="Lovelo Black" panose="02000000000000000000" pitchFamily="50" charset="0"/>
              </a:rPr>
              <a:t>size and texutres used</a:t>
            </a:r>
            <a:r>
              <a:rPr lang="en" sz="2000" dirty="0" smtClean="0">
                <a:latin typeface="Lovelo Black" panose="02000000000000000000" pitchFamily="50" charset="0"/>
              </a:rPr>
              <a:t> of the objects within the scene gives them a </a:t>
            </a:r>
            <a:r>
              <a:rPr lang="en" sz="2000" dirty="0" smtClean="0">
                <a:solidFill>
                  <a:schemeClr val="accent4">
                    <a:lumMod val="75000"/>
                  </a:schemeClr>
                </a:solidFill>
                <a:latin typeface="Lovelo Black" panose="02000000000000000000" pitchFamily="50" charset="0"/>
              </a:rPr>
              <a:t>realistic look </a:t>
            </a:r>
            <a:r>
              <a:rPr lang="en" sz="2000" dirty="0" smtClean="0">
                <a:latin typeface="Lovelo Black" panose="02000000000000000000" pitchFamily="50" charset="0"/>
              </a:rPr>
              <a:t>compared to a normal living room.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Caps" panose="00000500000000000000" pitchFamily="50" charset="0"/>
                <a:sym typeface="Calibri"/>
              </a:rPr>
              <a:t>Layout and Composition</a:t>
            </a:r>
          </a:p>
        </p:txBody>
      </p:sp>
      <p:sp>
        <p:nvSpPr>
          <p:cNvPr id="107" name="Shape 107"/>
          <p:cNvSpPr txBox="1">
            <a:spLocks noGrp="1"/>
          </p:cNvSpPr>
          <p:nvPr>
            <p:ph type="body" idx="1"/>
          </p:nvPr>
        </p:nvSpPr>
        <p:spPr>
          <a:xfrm>
            <a:off x="628650" y="1369218"/>
            <a:ext cx="7886700" cy="3263400"/>
          </a:xfrm>
          <a:prstGeom prst="rect">
            <a:avLst/>
          </a:prstGeom>
          <a:noFill/>
          <a:ln>
            <a:noFill/>
          </a:ln>
        </p:spPr>
        <p:txBody>
          <a:bodyPr wrap="square" lIns="68575" tIns="34275" rIns="68575" bIns="34275" anchor="t" anchorCtr="0">
            <a:noAutofit/>
          </a:bodyPr>
          <a:lstStyle/>
          <a:p>
            <a:pPr marL="571500" indent="-342900">
              <a:spcBef>
                <a:spcPts val="0"/>
              </a:spcBef>
              <a:spcAft>
                <a:spcPts val="0"/>
              </a:spcAft>
            </a:pPr>
            <a:r>
              <a:rPr lang="en-US" sz="1800" dirty="0" smtClean="0">
                <a:latin typeface="Lovelo Black" panose="02000000000000000000" pitchFamily="50" charset="0"/>
              </a:rPr>
              <a:t>The </a:t>
            </a:r>
            <a:r>
              <a:rPr lang="en-US" sz="1800" dirty="0">
                <a:solidFill>
                  <a:schemeClr val="accent4">
                    <a:lumMod val="75000"/>
                  </a:schemeClr>
                </a:solidFill>
                <a:latin typeface="Lovelo Black" panose="02000000000000000000" pitchFamily="50" charset="0"/>
              </a:rPr>
              <a:t>TV is placed </a:t>
            </a:r>
            <a:r>
              <a:rPr lang="en-US" sz="1800" dirty="0">
                <a:latin typeface="Lovelo Black" panose="02000000000000000000" pitchFamily="50" charset="0"/>
              </a:rPr>
              <a:t>on the wall alongside bookshelves with </a:t>
            </a:r>
            <a:r>
              <a:rPr lang="en-US" sz="1800" dirty="0">
                <a:solidFill>
                  <a:schemeClr val="accent4">
                    <a:lumMod val="75000"/>
                  </a:schemeClr>
                </a:solidFill>
                <a:latin typeface="Lovelo Black" panose="02000000000000000000" pitchFamily="50" charset="0"/>
              </a:rPr>
              <a:t>a sofa </a:t>
            </a:r>
            <a:r>
              <a:rPr lang="en-US" sz="1800" dirty="0" smtClean="0">
                <a:solidFill>
                  <a:schemeClr val="accent4">
                    <a:lumMod val="75000"/>
                  </a:schemeClr>
                </a:solidFill>
                <a:latin typeface="Lovelo Black" panose="02000000000000000000" pitchFamily="50" charset="0"/>
              </a:rPr>
              <a:t>far </a:t>
            </a:r>
            <a:r>
              <a:rPr lang="en-US" sz="1800" dirty="0">
                <a:solidFill>
                  <a:schemeClr val="accent4">
                    <a:lumMod val="75000"/>
                  </a:schemeClr>
                </a:solidFill>
                <a:latin typeface="Lovelo Black" panose="02000000000000000000" pitchFamily="50" charset="0"/>
              </a:rPr>
              <a:t>FROM IT </a:t>
            </a:r>
            <a:r>
              <a:rPr lang="en-US" sz="1800" dirty="0">
                <a:latin typeface="Lovelo Black" panose="02000000000000000000" pitchFamily="50" charset="0"/>
              </a:rPr>
              <a:t>to protect the viewer from the damage to their eyes from seeing it too close. </a:t>
            </a:r>
          </a:p>
          <a:p>
            <a:pPr marL="0" lvl="0" indent="0">
              <a:spcBef>
                <a:spcPts val="0"/>
              </a:spcBef>
              <a:spcAft>
                <a:spcPts val="0"/>
              </a:spcAft>
              <a:buNone/>
            </a:pPr>
            <a:endParaRPr lang="en-US" sz="1800" dirty="0">
              <a:latin typeface="Lovelo Black" panose="02000000000000000000" pitchFamily="50" charset="0"/>
            </a:endParaRPr>
          </a:p>
          <a:p>
            <a:pPr marL="457200" lvl="0" indent="-228600">
              <a:spcBef>
                <a:spcPts val="0"/>
              </a:spcBef>
              <a:spcAft>
                <a:spcPts val="0"/>
              </a:spcAft>
            </a:pPr>
            <a:r>
              <a:rPr lang="en-US" sz="1800" dirty="0">
                <a:latin typeface="Lovelo Black" panose="02000000000000000000" pitchFamily="50" charset="0"/>
              </a:rPr>
              <a:t>There’s </a:t>
            </a:r>
            <a:r>
              <a:rPr lang="en-US" sz="1800" dirty="0">
                <a:solidFill>
                  <a:schemeClr val="accent4">
                    <a:lumMod val="75000"/>
                  </a:schemeClr>
                </a:solidFill>
                <a:latin typeface="Lovelo Black" panose="02000000000000000000" pitchFamily="50" charset="0"/>
              </a:rPr>
              <a:t>a small table closer to the sofa </a:t>
            </a:r>
            <a:r>
              <a:rPr lang="en-US" sz="1800" dirty="0">
                <a:latin typeface="Lovelo Black" panose="02000000000000000000" pitchFamily="50" charset="0"/>
              </a:rPr>
              <a:t>so it's easier to place and pick up food and drinks</a:t>
            </a:r>
            <a:r>
              <a:rPr lang="en-US" sz="1800" dirty="0" smtClean="0">
                <a:latin typeface="Lovelo Black" panose="02000000000000000000" pitchFamily="50" charset="0"/>
              </a:rPr>
              <a:t>.</a:t>
            </a:r>
          </a:p>
          <a:p>
            <a:pPr marL="457200" lvl="0" indent="-228600">
              <a:spcBef>
                <a:spcPts val="0"/>
              </a:spcBef>
              <a:spcAft>
                <a:spcPts val="0"/>
              </a:spcAft>
            </a:pPr>
            <a:endParaRPr lang="en-US" sz="1800" dirty="0">
              <a:latin typeface="Lovelo Black" panose="02000000000000000000" pitchFamily="50" charset="0"/>
            </a:endParaRPr>
          </a:p>
          <a:p>
            <a:pPr marL="457200" lvl="0" indent="-228600">
              <a:spcBef>
                <a:spcPts val="0"/>
              </a:spcBef>
              <a:spcAft>
                <a:spcPts val="0"/>
              </a:spcAft>
            </a:pPr>
            <a:r>
              <a:rPr lang="en-US" sz="1800" dirty="0" smtClean="0">
                <a:latin typeface="Lovelo Black" panose="02000000000000000000" pitchFamily="50" charset="0"/>
              </a:rPr>
              <a:t>THE </a:t>
            </a:r>
            <a:r>
              <a:rPr lang="en-US" sz="1800" dirty="0" smtClean="0">
                <a:solidFill>
                  <a:schemeClr val="accent4">
                    <a:lumMod val="75000"/>
                  </a:schemeClr>
                </a:solidFill>
                <a:latin typeface="Lovelo Black" panose="02000000000000000000" pitchFamily="50" charset="0"/>
              </a:rPr>
              <a:t>BOOKSHELVES</a:t>
            </a:r>
            <a:r>
              <a:rPr lang="en-US" sz="1800" dirty="0" smtClean="0">
                <a:latin typeface="Lovelo Black" panose="02000000000000000000" pitchFamily="50" charset="0"/>
              </a:rPr>
              <a:t> ARE PLACED TO A </a:t>
            </a:r>
            <a:r>
              <a:rPr lang="en-US" sz="1800" dirty="0" smtClean="0">
                <a:solidFill>
                  <a:schemeClr val="accent4">
                    <a:lumMod val="75000"/>
                  </a:schemeClr>
                </a:solidFill>
                <a:latin typeface="Lovelo Black" panose="02000000000000000000" pitchFamily="50" charset="0"/>
              </a:rPr>
              <a:t>SIDE OF THE </a:t>
            </a:r>
            <a:r>
              <a:rPr lang="en-US" sz="1800" dirty="0" err="1" smtClean="0">
                <a:solidFill>
                  <a:schemeClr val="accent4">
                    <a:lumMod val="75000"/>
                  </a:schemeClr>
                </a:solidFill>
                <a:latin typeface="Lovelo Black" panose="02000000000000000000" pitchFamily="50" charset="0"/>
              </a:rPr>
              <a:t>tv</a:t>
            </a:r>
            <a:r>
              <a:rPr lang="en-US" sz="1800" dirty="0" smtClean="0">
                <a:latin typeface="Lovelo Black" panose="02000000000000000000" pitchFamily="50" charset="0"/>
              </a:rPr>
              <a:t>, </a:t>
            </a:r>
            <a:r>
              <a:rPr lang="en-US" sz="1800" dirty="0" smtClean="0">
                <a:solidFill>
                  <a:schemeClr val="accent4">
                    <a:lumMod val="75000"/>
                  </a:schemeClr>
                </a:solidFill>
                <a:latin typeface="Lovelo Black" panose="02000000000000000000" pitchFamily="50" charset="0"/>
              </a:rPr>
              <a:t>facing  the sofa </a:t>
            </a:r>
            <a:r>
              <a:rPr lang="en-US" sz="1800" dirty="0" smtClean="0">
                <a:latin typeface="Lovelo Black" panose="02000000000000000000" pitchFamily="50" charset="0"/>
              </a:rPr>
              <a:t>FROM THE </a:t>
            </a:r>
            <a:r>
              <a:rPr lang="en-US" sz="1800" dirty="0" smtClean="0">
                <a:solidFill>
                  <a:schemeClr val="accent4">
                    <a:lumMod val="75000"/>
                  </a:schemeClr>
                </a:solidFill>
                <a:latin typeface="Lovelo Black" panose="02000000000000000000" pitchFamily="50" charset="0"/>
              </a:rPr>
              <a:t>SAME DISTANCE </a:t>
            </a:r>
            <a:r>
              <a:rPr lang="en-US" sz="1800" dirty="0" smtClean="0">
                <a:latin typeface="Lovelo Black" panose="02000000000000000000" pitchFamily="50" charset="0"/>
              </a:rPr>
              <a:t>AS THE TV, so the people living in the house can </a:t>
            </a:r>
            <a:r>
              <a:rPr lang="en-US" sz="1800" dirty="0" smtClean="0">
                <a:solidFill>
                  <a:srgbClr val="00B050"/>
                </a:solidFill>
                <a:latin typeface="Lovelo Black" panose="02000000000000000000" pitchFamily="50" charset="0"/>
              </a:rPr>
              <a:t>enjoy a different kind of entertainment</a:t>
            </a:r>
            <a:r>
              <a:rPr lang="en-US" sz="1800" dirty="0" smtClean="0">
                <a:latin typeface="Lovelo Black" panose="02000000000000000000" pitchFamily="50" charset="0"/>
              </a:rPr>
              <a:t>. They Are </a:t>
            </a:r>
            <a:r>
              <a:rPr lang="en-US" sz="1800" dirty="0" smtClean="0">
                <a:solidFill>
                  <a:schemeClr val="accent4">
                    <a:lumMod val="75000"/>
                  </a:schemeClr>
                </a:solidFill>
                <a:latin typeface="Lovelo Black" panose="02000000000000000000" pitchFamily="50" charset="0"/>
              </a:rPr>
              <a:t>big</a:t>
            </a:r>
            <a:r>
              <a:rPr lang="en-US" sz="1800" dirty="0" smtClean="0">
                <a:latin typeface="Lovelo Black" panose="02000000000000000000" pitchFamily="50" charset="0"/>
              </a:rPr>
              <a:t> enough to CONTAIN DIFFERENT OBJECTS like BOOKS, statues and decorations. We GAVE THEM A </a:t>
            </a:r>
            <a:r>
              <a:rPr lang="en-US" sz="1800" dirty="0" smtClean="0">
                <a:solidFill>
                  <a:srgbClr val="FFFF00"/>
                </a:solidFill>
                <a:latin typeface="Lovelo Black" panose="02000000000000000000" pitchFamily="50" charset="0"/>
              </a:rPr>
              <a:t>YELLOWISH COLOR texture</a:t>
            </a:r>
            <a:r>
              <a:rPr lang="en-US" sz="1800" dirty="0" smtClean="0">
                <a:latin typeface="Lovelo Black" panose="02000000000000000000" pitchFamily="50" charset="0"/>
              </a:rPr>
              <a:t> AS THEY WERE PAINTED IN REAL LIFE.</a:t>
            </a:r>
            <a:endParaRPr lang="en" sz="1800" dirty="0" smtClean="0">
              <a:latin typeface="Lovelo Black" panose="02000000000000000000" pitchFamily="50" charset="0"/>
            </a:endParaRPr>
          </a:p>
        </p:txBody>
      </p:sp>
    </p:spTree>
    <p:extLst>
      <p:ext uri="{BB962C8B-B14F-4D97-AF65-F5344CB8AC3E}">
        <p14:creationId xmlns:p14="http://schemas.microsoft.com/office/powerpoint/2010/main" val="765970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Shape 112"/>
          <p:cNvPicPr preferRelativeResize="0"/>
          <p:nvPr/>
        </p:nvPicPr>
        <p:blipFill>
          <a:blip r:embed="rId3">
            <a:alphaModFix/>
          </a:blip>
          <a:stretch>
            <a:fillRect/>
          </a:stretch>
        </p:blipFill>
        <p:spPr>
          <a:xfrm>
            <a:off x="4560949" y="1992379"/>
            <a:ext cx="4427375" cy="2688559"/>
          </a:xfrm>
          <a:prstGeom prst="rect">
            <a:avLst/>
          </a:prstGeom>
          <a:noFill/>
          <a:ln>
            <a:noFill/>
          </a:ln>
        </p:spPr>
      </p:pic>
      <p:pic>
        <p:nvPicPr>
          <p:cNvPr id="113" name="Shape 113"/>
          <p:cNvPicPr preferRelativeResize="0"/>
          <p:nvPr/>
        </p:nvPicPr>
        <p:blipFill>
          <a:blip r:embed="rId4">
            <a:alphaModFix/>
          </a:blip>
          <a:stretch>
            <a:fillRect/>
          </a:stretch>
        </p:blipFill>
        <p:spPr>
          <a:xfrm>
            <a:off x="354400" y="2139893"/>
            <a:ext cx="4206549" cy="2541045"/>
          </a:xfrm>
          <a:prstGeom prst="rect">
            <a:avLst/>
          </a:prstGeom>
          <a:noFill/>
          <a:ln>
            <a:noFill/>
          </a:ln>
        </p:spPr>
      </p:pic>
      <p:sp>
        <p:nvSpPr>
          <p:cNvPr id="4" name="Shape 106"/>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Caps" panose="00000500000000000000" pitchFamily="50" charset="0"/>
                <a:sym typeface="Calibri"/>
              </a:rPr>
              <a:t>Layout and Composition</a:t>
            </a:r>
          </a:p>
        </p:txBody>
      </p:sp>
      <p:sp>
        <p:nvSpPr>
          <p:cNvPr id="5" name="Shape 107"/>
          <p:cNvSpPr txBox="1">
            <a:spLocks noGrp="1"/>
          </p:cNvSpPr>
          <p:nvPr>
            <p:ph type="body" idx="1"/>
          </p:nvPr>
        </p:nvSpPr>
        <p:spPr>
          <a:xfrm>
            <a:off x="628650" y="1268043"/>
            <a:ext cx="7886700" cy="3263400"/>
          </a:xfrm>
          <a:prstGeom prst="rect">
            <a:avLst/>
          </a:prstGeom>
          <a:noFill/>
          <a:ln>
            <a:noFill/>
          </a:ln>
        </p:spPr>
        <p:txBody>
          <a:bodyPr wrap="square" lIns="68575" tIns="34275" rIns="68575" bIns="34275" anchor="t" anchorCtr="0">
            <a:noAutofit/>
          </a:bodyPr>
          <a:lstStyle/>
          <a:p>
            <a:pPr marL="571500" indent="-342900">
              <a:spcBef>
                <a:spcPts val="0"/>
              </a:spcBef>
              <a:spcAft>
                <a:spcPts val="0"/>
              </a:spcAft>
            </a:pPr>
            <a:r>
              <a:rPr lang="en-US" sz="1800" dirty="0" smtClean="0">
                <a:latin typeface="Lovelo Black" panose="02000000000000000000" pitchFamily="50" charset="0"/>
              </a:rPr>
              <a:t>A look into ALL the models’ location, size, orientation and distance to others without textures.</a:t>
            </a:r>
            <a:endParaRPr lang="en" sz="1800" dirty="0" smtClean="0">
              <a:latin typeface="Lovelo Black" panose="02000000000000000000" pitchFamily="50"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spcBef>
                <a:spcPts val="0"/>
              </a:spcBef>
              <a:buNone/>
            </a:pPr>
            <a:r>
              <a:rPr lang="en" dirty="0">
                <a:latin typeface="Panton Black italic Caps" panose="00000500000000000000" pitchFamily="50" charset="0"/>
              </a:rPr>
              <a:t>Important </a:t>
            </a:r>
            <a:r>
              <a:rPr lang="en" dirty="0" smtClean="0">
                <a:latin typeface="Panton Black italic Caps" panose="00000500000000000000" pitchFamily="50" charset="0"/>
              </a:rPr>
              <a:t>Elements</a:t>
            </a:r>
            <a:endParaRPr lang="en" dirty="0">
              <a:latin typeface="Panton Black italic Caps" panose="00000500000000000000" pitchFamily="50" charset="0"/>
            </a:endParaRPr>
          </a:p>
        </p:txBody>
      </p:sp>
      <p:sp>
        <p:nvSpPr>
          <p:cNvPr id="119" name="Shape 119"/>
          <p:cNvSpPr txBox="1">
            <a:spLocks noGrp="1"/>
          </p:cNvSpPr>
          <p:nvPr>
            <p:ph type="body" idx="1"/>
          </p:nvPr>
        </p:nvSpPr>
        <p:spPr>
          <a:xfrm>
            <a:off x="628650" y="1142337"/>
            <a:ext cx="7886700" cy="3263400"/>
          </a:xfrm>
          <a:prstGeom prst="rect">
            <a:avLst/>
          </a:prstGeom>
        </p:spPr>
        <p:txBody>
          <a:bodyPr wrap="square" lIns="91425" tIns="91425" rIns="91425" bIns="91425" anchor="t" anchorCtr="0">
            <a:noAutofit/>
          </a:bodyPr>
          <a:lstStyle/>
          <a:p>
            <a:pPr lvl="0">
              <a:spcBef>
                <a:spcPts val="0"/>
              </a:spcBef>
              <a:buNone/>
            </a:pPr>
            <a:r>
              <a:rPr lang="en" sz="2000" dirty="0">
                <a:latin typeface="Lovelo Black" panose="02000000000000000000" pitchFamily="50" charset="0"/>
              </a:rPr>
              <a:t>We added to following elements to help us to transmit our message:</a:t>
            </a:r>
          </a:p>
          <a:p>
            <a:pPr marL="914400" lvl="0" indent="-228600">
              <a:spcBef>
                <a:spcPts val="0"/>
              </a:spcBef>
            </a:pPr>
            <a:r>
              <a:rPr lang="en" sz="2000" dirty="0">
                <a:latin typeface="Lovelo Black" panose="02000000000000000000" pitchFamily="50" charset="0"/>
              </a:rPr>
              <a:t>A </a:t>
            </a:r>
            <a:r>
              <a:rPr lang="en" sz="2000" dirty="0">
                <a:solidFill>
                  <a:srgbClr val="FF9900"/>
                </a:solidFill>
                <a:latin typeface="Lovelo Black" panose="02000000000000000000" pitchFamily="50" charset="0"/>
              </a:rPr>
              <a:t>plant</a:t>
            </a:r>
            <a:r>
              <a:rPr lang="en" sz="2000" dirty="0">
                <a:latin typeface="Lovelo Black" panose="02000000000000000000" pitchFamily="50" charset="0"/>
              </a:rPr>
              <a:t> that represents our planet and it was placed at the corner of the table to demonstrate that </a:t>
            </a:r>
            <a:r>
              <a:rPr lang="en" sz="2000" dirty="0" smtClean="0">
                <a:latin typeface="Lovelo Black" panose="02000000000000000000" pitchFamily="50" charset="0"/>
              </a:rPr>
              <a:t>many </a:t>
            </a:r>
            <a:r>
              <a:rPr lang="en" sz="2000" dirty="0">
                <a:latin typeface="Lovelo Black" panose="02000000000000000000" pitchFamily="50" charset="0"/>
              </a:rPr>
              <a:t>people don’t care about the </a:t>
            </a:r>
            <a:r>
              <a:rPr lang="en" sz="2000" dirty="0" smtClean="0">
                <a:latin typeface="Lovelo Black" panose="02000000000000000000" pitchFamily="50" charset="0"/>
              </a:rPr>
              <a:t>environment compared to being </a:t>
            </a:r>
            <a:r>
              <a:rPr lang="es-MX" sz="2000" dirty="0" err="1">
                <a:latin typeface="Lovelo Black" panose="02000000000000000000" pitchFamily="50" charset="0"/>
              </a:rPr>
              <a:t>agreeably</a:t>
            </a:r>
            <a:r>
              <a:rPr lang="es-MX" sz="2000" dirty="0">
                <a:latin typeface="Lovelo Black" panose="02000000000000000000" pitchFamily="50" charset="0"/>
              </a:rPr>
              <a:t> </a:t>
            </a:r>
            <a:r>
              <a:rPr lang="es-MX" sz="2000" dirty="0" err="1">
                <a:latin typeface="Lovelo Black" panose="02000000000000000000" pitchFamily="50" charset="0"/>
              </a:rPr>
              <a:t>occupied</a:t>
            </a:r>
            <a:r>
              <a:rPr lang="en" sz="2000" dirty="0" smtClean="0">
                <a:latin typeface="Lovelo Black" panose="02000000000000000000" pitchFamily="50" charset="0"/>
              </a:rPr>
              <a:t>. </a:t>
            </a:r>
            <a:endParaRPr lang="en" sz="2000" dirty="0">
              <a:latin typeface="Lovelo Black" panose="02000000000000000000" pitchFamily="50" charset="0"/>
            </a:endParaRPr>
          </a:p>
          <a:p>
            <a:pPr marL="914400" lvl="0" indent="-228600">
              <a:spcBef>
                <a:spcPts val="0"/>
              </a:spcBef>
            </a:pPr>
            <a:r>
              <a:rPr lang="en" sz="2000" dirty="0">
                <a:latin typeface="Lovelo Black" panose="02000000000000000000" pitchFamily="50" charset="0"/>
              </a:rPr>
              <a:t>A </a:t>
            </a:r>
            <a:r>
              <a:rPr lang="en" sz="2000" dirty="0">
                <a:solidFill>
                  <a:schemeClr val="accent4"/>
                </a:solidFill>
                <a:latin typeface="Lovelo Black" panose="02000000000000000000" pitchFamily="50" charset="0"/>
              </a:rPr>
              <a:t>cigarette lighter </a:t>
            </a:r>
            <a:r>
              <a:rPr lang="en" sz="2000" dirty="0">
                <a:latin typeface="Lovelo Black" panose="02000000000000000000" pitchFamily="50" charset="0"/>
              </a:rPr>
              <a:t>to represent the addictions, </a:t>
            </a:r>
            <a:r>
              <a:rPr lang="en" sz="2000" dirty="0" smtClean="0">
                <a:latin typeface="Lovelo Black" panose="02000000000000000000" pitchFamily="50" charset="0"/>
              </a:rPr>
              <a:t>destruction and vices of the world. </a:t>
            </a:r>
            <a:r>
              <a:rPr lang="en" sz="2000" dirty="0">
                <a:latin typeface="Lovelo Black" panose="02000000000000000000" pitchFamily="50" charset="0"/>
              </a:rPr>
              <a:t>The lighter is on because we wanted to represented </a:t>
            </a:r>
            <a:r>
              <a:rPr lang="en" sz="2000" dirty="0" smtClean="0">
                <a:latin typeface="Lovelo Black" panose="02000000000000000000" pitchFamily="50" charset="0"/>
              </a:rPr>
              <a:t>global </a:t>
            </a:r>
            <a:r>
              <a:rPr lang="en" sz="2000" dirty="0">
                <a:latin typeface="Lovelo Black" panose="02000000000000000000" pitchFamily="50" charset="0"/>
              </a:rPr>
              <a:t>warming and the </a:t>
            </a:r>
            <a:r>
              <a:rPr lang="en" sz="2000" dirty="0" smtClean="0">
                <a:latin typeface="Lovelo Black" panose="02000000000000000000" pitchFamily="50" charset="0"/>
              </a:rPr>
              <a:t>huge amounts of smoke thrown into the environment every day. </a:t>
            </a:r>
            <a:endParaRPr lang="en" sz="2000" dirty="0">
              <a:latin typeface="Lovelo Black" panose="02000000000000000000" pitchFamily="50"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311708" y="744575"/>
            <a:ext cx="8520600" cy="2052600"/>
          </a:xfrm>
          <a:prstGeom prst="rect">
            <a:avLst/>
          </a:prstGeom>
          <a:noFill/>
          <a:ln>
            <a:noFill/>
          </a:ln>
        </p:spPr>
        <p:txBody>
          <a:bodyPr wrap="square" lIns="68575" tIns="34275" rIns="68575" bIns="34275" anchor="b" anchorCtr="0">
            <a:noAutofit/>
          </a:bodyPr>
          <a:lstStyle/>
          <a:p>
            <a:pPr marL="0" marR="0" lvl="0" indent="0" algn="ctr" rtl="0">
              <a:lnSpc>
                <a:spcPct val="90000"/>
              </a:lnSpc>
              <a:spcBef>
                <a:spcPts val="0"/>
              </a:spcBef>
              <a:buClr>
                <a:schemeClr val="dk1"/>
              </a:buClr>
              <a:buSzPct val="25000"/>
              <a:buFont typeface="Calibri"/>
              <a:buNone/>
            </a:pPr>
            <a:r>
              <a:rPr lang="en" sz="4500" b="0" i="0" u="none" strike="noStrike" cap="none" dirty="0">
                <a:solidFill>
                  <a:schemeClr val="dk1"/>
                </a:solidFill>
                <a:latin typeface="Panton Black italic Caps" panose="00000500000000000000" pitchFamily="50" charset="0"/>
                <a:ea typeface="Calibri"/>
                <a:cs typeface="Calibri"/>
                <a:sym typeface="Calibri"/>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628650" y="1268043"/>
            <a:ext cx="7886700" cy="3263400"/>
          </a:xfrm>
          <a:prstGeom prst="rect">
            <a:avLst/>
          </a:prstGeom>
        </p:spPr>
        <p:txBody>
          <a:bodyPr wrap="square" lIns="91425" tIns="91425" rIns="91425" bIns="91425" anchor="t" anchorCtr="0">
            <a:noAutofit/>
          </a:bodyPr>
          <a:lstStyle/>
          <a:p>
            <a:pPr marL="914400" lvl="0" indent="-228600" rtl="0">
              <a:spcBef>
                <a:spcPts val="0"/>
              </a:spcBef>
            </a:pPr>
            <a:r>
              <a:rPr lang="en" dirty="0">
                <a:solidFill>
                  <a:srgbClr val="FF9900"/>
                </a:solidFill>
                <a:latin typeface="Lovelo Black" panose="02000000000000000000" pitchFamily="50" charset="0"/>
              </a:rPr>
              <a:t>Beer bottles</a:t>
            </a:r>
            <a:r>
              <a:rPr lang="en" dirty="0">
                <a:latin typeface="Lovelo Black" panose="02000000000000000000" pitchFamily="50" charset="0"/>
              </a:rPr>
              <a:t> to represent the alcohol addiction and how this is one of the most common problems with young people. </a:t>
            </a:r>
          </a:p>
          <a:p>
            <a:pPr marL="914400" lvl="0" indent="-228600" rtl="0">
              <a:spcBef>
                <a:spcPts val="0"/>
              </a:spcBef>
            </a:pPr>
            <a:r>
              <a:rPr lang="en" dirty="0">
                <a:latin typeface="Lovelo Black" panose="02000000000000000000" pitchFamily="50" charset="0"/>
              </a:rPr>
              <a:t>A</a:t>
            </a:r>
            <a:r>
              <a:rPr lang="en" dirty="0">
                <a:solidFill>
                  <a:srgbClr val="FF9900"/>
                </a:solidFill>
                <a:latin typeface="Lovelo Black" panose="02000000000000000000" pitchFamily="50" charset="0"/>
              </a:rPr>
              <a:t> TV</a:t>
            </a:r>
            <a:r>
              <a:rPr lang="en" dirty="0">
                <a:latin typeface="Lovelo Black" panose="02000000000000000000" pitchFamily="50" charset="0"/>
              </a:rPr>
              <a:t> to represent how the digital world is impacting the way we react to personal and global problems. It also represents how the information has been </a:t>
            </a:r>
            <a:r>
              <a:rPr lang="en" dirty="0" smtClean="0">
                <a:latin typeface="Lovelo Black" panose="02000000000000000000" pitchFamily="50" charset="0"/>
              </a:rPr>
              <a:t>manipulated and how we blindly believe what we’re told. </a:t>
            </a:r>
            <a:endParaRPr lang="en" dirty="0">
              <a:latin typeface="Lovelo Black" panose="02000000000000000000" pitchFamily="50" charset="0"/>
            </a:endParaRPr>
          </a:p>
          <a:p>
            <a:pPr marL="914400" lvl="0" indent="-228600" rtl="0">
              <a:spcBef>
                <a:spcPts val="0"/>
              </a:spcBef>
            </a:pPr>
            <a:r>
              <a:rPr lang="en" dirty="0">
                <a:solidFill>
                  <a:srgbClr val="FF9900"/>
                </a:solidFill>
                <a:latin typeface="Lovelo Black" panose="02000000000000000000" pitchFamily="50" charset="0"/>
              </a:rPr>
              <a:t>Books and art pieces</a:t>
            </a:r>
            <a:r>
              <a:rPr lang="en" dirty="0">
                <a:latin typeface="Lovelo Black" panose="02000000000000000000" pitchFamily="50" charset="0"/>
              </a:rPr>
              <a:t> in the corners of the room to represent how knowledge and culture </a:t>
            </a:r>
            <a:r>
              <a:rPr lang="en" dirty="0" smtClean="0">
                <a:latin typeface="Lovelo Black" panose="02000000000000000000" pitchFamily="50" charset="0"/>
              </a:rPr>
              <a:t>are </a:t>
            </a:r>
            <a:r>
              <a:rPr lang="en" dirty="0">
                <a:latin typeface="Lovelo Black" panose="02000000000000000000" pitchFamily="50" charset="0"/>
              </a:rPr>
              <a:t>becoming less relevant in our life. </a:t>
            </a:r>
          </a:p>
        </p:txBody>
      </p:sp>
      <p:sp>
        <p:nvSpPr>
          <p:cNvPr id="5" name="Shape 118"/>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spcBef>
                <a:spcPts val="0"/>
              </a:spcBef>
              <a:buNone/>
            </a:pPr>
            <a:r>
              <a:rPr lang="en" dirty="0">
                <a:latin typeface="Panton Black italic Caps" panose="00000500000000000000" pitchFamily="50" charset="0"/>
              </a:rPr>
              <a:t>Important </a:t>
            </a:r>
            <a:r>
              <a:rPr lang="en" dirty="0" smtClean="0">
                <a:latin typeface="Panton Black italic Caps" panose="00000500000000000000" pitchFamily="50" charset="0"/>
              </a:rPr>
              <a:t>Elements</a:t>
            </a:r>
            <a:endParaRPr lang="en" dirty="0">
              <a:latin typeface="Panton Black italic Caps" panose="00000500000000000000" pitchFamily="50"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311708" y="744575"/>
            <a:ext cx="8520600" cy="2052600"/>
          </a:xfrm>
          <a:prstGeom prst="rect">
            <a:avLst/>
          </a:prstGeom>
          <a:noFill/>
          <a:ln>
            <a:noFill/>
          </a:ln>
        </p:spPr>
        <p:txBody>
          <a:bodyPr wrap="square" lIns="68575" tIns="34275" rIns="68575" bIns="34275" anchor="b" anchorCtr="0">
            <a:noAutofit/>
          </a:bodyPr>
          <a:lstStyle/>
          <a:p>
            <a:pPr marL="0" marR="0" lvl="0" indent="0" algn="ctr" rtl="0">
              <a:lnSpc>
                <a:spcPct val="90000"/>
              </a:lnSpc>
              <a:spcBef>
                <a:spcPts val="0"/>
              </a:spcBef>
              <a:buClr>
                <a:schemeClr val="dk1"/>
              </a:buClr>
              <a:buSzPct val="25000"/>
              <a:buFont typeface="Calibri"/>
              <a:buNone/>
            </a:pPr>
            <a:r>
              <a:rPr lang="en" sz="4500" b="0" i="0" u="none" strike="noStrike" cap="none" dirty="0" smtClean="0">
                <a:solidFill>
                  <a:schemeClr val="dk1"/>
                </a:solidFill>
                <a:latin typeface="Panton Black italic Caps" panose="00000500000000000000" pitchFamily="50" charset="0"/>
                <a:ea typeface="Calibri"/>
                <a:cs typeface="Calibri"/>
                <a:sym typeface="Calibri"/>
              </a:rPr>
              <a:t>Cameras</a:t>
            </a:r>
            <a:endParaRPr lang="en" sz="4500" b="0" i="0" u="none" strike="noStrike" cap="none" dirty="0">
              <a:solidFill>
                <a:schemeClr val="dk1"/>
              </a:solidFill>
              <a:latin typeface="Panton Black italic Caps" panose="00000500000000000000" pitchFamily="50" charset="0"/>
              <a:ea typeface="Calibri"/>
              <a:cs typeface="Calibri"/>
              <a:sym typeface="Calibri"/>
            </a:endParaRPr>
          </a:p>
        </p:txBody>
      </p:sp>
    </p:spTree>
    <p:extLst>
      <p:ext uri="{BB962C8B-B14F-4D97-AF65-F5344CB8AC3E}">
        <p14:creationId xmlns:p14="http://schemas.microsoft.com/office/powerpoint/2010/main" val="4285839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l"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italic Caps" panose="00000500000000000000" pitchFamily="50" charset="0"/>
                <a:sym typeface="Calibri"/>
              </a:rPr>
              <a:t>Illumination</a:t>
            </a:r>
          </a:p>
        </p:txBody>
      </p:sp>
      <p:sp>
        <p:nvSpPr>
          <p:cNvPr id="169" name="Shape 169"/>
          <p:cNvSpPr txBox="1">
            <a:spLocks noGrp="1"/>
          </p:cNvSpPr>
          <p:nvPr>
            <p:ph type="body" idx="1"/>
          </p:nvPr>
        </p:nvSpPr>
        <p:spPr>
          <a:xfrm>
            <a:off x="628650" y="1369218"/>
            <a:ext cx="7886700" cy="3263400"/>
          </a:xfrm>
          <a:prstGeom prst="rect">
            <a:avLst/>
          </a:prstGeom>
          <a:noFill/>
          <a:ln>
            <a:noFill/>
          </a:ln>
        </p:spPr>
        <p:txBody>
          <a:bodyPr wrap="square" lIns="68575" tIns="34275" rIns="68575" bIns="34275" anchor="t" anchorCtr="0">
            <a:noAutofit/>
          </a:bodyPr>
          <a:lstStyle/>
          <a:p>
            <a:pPr marL="457200" marR="0" lvl="0" indent="-228600" algn="l" rtl="0">
              <a:lnSpc>
                <a:spcPct val="90000"/>
              </a:lnSpc>
              <a:spcBef>
                <a:spcPts val="800"/>
              </a:spcBef>
            </a:pPr>
            <a:r>
              <a:rPr lang="en" dirty="0">
                <a:latin typeface="Panton Black Caps" panose="00000500000000000000" pitchFamily="50" charset="0"/>
              </a:rPr>
              <a:t>We used several </a:t>
            </a:r>
            <a:r>
              <a:rPr lang="en" dirty="0" smtClean="0">
                <a:latin typeface="Panton Black Caps" panose="00000500000000000000" pitchFamily="50" charset="0"/>
              </a:rPr>
              <a:t>sources and kinds </a:t>
            </a:r>
            <a:r>
              <a:rPr lang="en" dirty="0">
                <a:latin typeface="Panton Black Caps" panose="00000500000000000000" pitchFamily="50" charset="0"/>
              </a:rPr>
              <a:t>of illumination, each one with a </a:t>
            </a:r>
            <a:r>
              <a:rPr lang="en" dirty="0" smtClean="0">
                <a:latin typeface="Panton Black Caps" panose="00000500000000000000" pitchFamily="50" charset="0"/>
              </a:rPr>
              <a:t>specified purpose:</a:t>
            </a:r>
            <a:endParaRPr sz="1000" dirty="0">
              <a:latin typeface="Panton Black Caps" panose="00000500000000000000" pitchFamily="50" charset="0"/>
            </a:endParaRPr>
          </a:p>
          <a:p>
            <a:pPr marL="914400" marR="0" lvl="1" indent="-228600" algn="l" rtl="0">
              <a:lnSpc>
                <a:spcPct val="90000"/>
              </a:lnSpc>
              <a:spcBef>
                <a:spcPts val="800"/>
              </a:spcBef>
            </a:pPr>
            <a:r>
              <a:rPr lang="en" dirty="0">
                <a:solidFill>
                  <a:srgbClr val="FF9900"/>
                </a:solidFill>
                <a:latin typeface="Panton Black Caps" panose="00000500000000000000" pitchFamily="50" charset="0"/>
              </a:rPr>
              <a:t>Top-right corner of bookshelf</a:t>
            </a:r>
            <a:r>
              <a:rPr lang="en" dirty="0">
                <a:latin typeface="Panton Black Caps" panose="00000500000000000000" pitchFamily="50" charset="0"/>
              </a:rPr>
              <a:t>: Create shadows and illusion of darkness inside the room</a:t>
            </a:r>
            <a:r>
              <a:rPr lang="en" dirty="0" smtClean="0">
                <a:latin typeface="Panton Black Caps" panose="00000500000000000000" pitchFamily="50" charset="0"/>
              </a:rPr>
              <a:t>.</a:t>
            </a:r>
            <a:endParaRPr sz="1000" dirty="0">
              <a:latin typeface="Panton Black Caps" panose="00000500000000000000" pitchFamily="50" charset="0"/>
            </a:endParaRPr>
          </a:p>
          <a:p>
            <a:pPr marL="914400" marR="0" lvl="1" indent="-228600" algn="l" rtl="0">
              <a:lnSpc>
                <a:spcPct val="90000"/>
              </a:lnSpc>
              <a:spcBef>
                <a:spcPts val="800"/>
              </a:spcBef>
            </a:pPr>
            <a:r>
              <a:rPr lang="en" dirty="0">
                <a:solidFill>
                  <a:srgbClr val="FF9900"/>
                </a:solidFill>
                <a:latin typeface="Panton Black Caps" panose="00000500000000000000" pitchFamily="50" charset="0"/>
              </a:rPr>
              <a:t>Spotlights </a:t>
            </a:r>
            <a:r>
              <a:rPr lang="en" dirty="0">
                <a:latin typeface="Panton Black Caps" panose="00000500000000000000" pitchFamily="50" charset="0"/>
              </a:rPr>
              <a:t>(either a small lamp or the flash of the TV powering </a:t>
            </a:r>
            <a:r>
              <a:rPr lang="en" dirty="0" smtClean="0">
                <a:latin typeface="Panton Black Caps" panose="00000500000000000000" pitchFamily="50" charset="0"/>
              </a:rPr>
              <a:t>on/off</a:t>
            </a:r>
            <a:r>
              <a:rPr lang="en" dirty="0">
                <a:latin typeface="Panton Black Caps" panose="00000500000000000000" pitchFamily="50" charset="0"/>
              </a:rPr>
              <a:t>):  Used to highlight the importance of certain elements and how even if overshadowed, are still important to the scene.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spcBef>
                <a:spcPts val="0"/>
              </a:spcBef>
              <a:buNone/>
            </a:pPr>
            <a:r>
              <a:rPr lang="en" dirty="0">
                <a:latin typeface="Panton Black italic Caps" panose="00000500000000000000" pitchFamily="50" charset="0"/>
              </a:rPr>
              <a:t>Illumination	</a:t>
            </a:r>
          </a:p>
        </p:txBody>
      </p:sp>
      <p:pic>
        <p:nvPicPr>
          <p:cNvPr id="175" name="Shape 175"/>
          <p:cNvPicPr preferRelativeResize="0"/>
          <p:nvPr/>
        </p:nvPicPr>
        <p:blipFill>
          <a:blip r:embed="rId3">
            <a:alphaModFix/>
          </a:blip>
          <a:stretch>
            <a:fillRect/>
          </a:stretch>
        </p:blipFill>
        <p:spPr>
          <a:xfrm>
            <a:off x="684547" y="1404412"/>
            <a:ext cx="7658100" cy="2638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l"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italic Caps" panose="00000500000000000000" pitchFamily="50" charset="0"/>
                <a:sym typeface="Calibri"/>
              </a:rPr>
              <a:t>Cameras</a:t>
            </a:r>
          </a:p>
        </p:txBody>
      </p:sp>
      <p:sp>
        <p:nvSpPr>
          <p:cNvPr id="181" name="Shape 181"/>
          <p:cNvSpPr txBox="1">
            <a:spLocks noGrp="1"/>
          </p:cNvSpPr>
          <p:nvPr>
            <p:ph type="body" idx="1"/>
          </p:nvPr>
        </p:nvSpPr>
        <p:spPr>
          <a:xfrm>
            <a:off x="628650" y="1369218"/>
            <a:ext cx="7886700" cy="3263400"/>
          </a:xfrm>
          <a:prstGeom prst="rect">
            <a:avLst/>
          </a:prstGeom>
          <a:noFill/>
          <a:ln>
            <a:noFill/>
          </a:ln>
        </p:spPr>
        <p:txBody>
          <a:bodyPr wrap="square" lIns="68575" tIns="34275" rIns="68575" bIns="34275" anchor="t" anchorCtr="0">
            <a:noAutofit/>
          </a:bodyPr>
          <a:lstStyle/>
          <a:p>
            <a:pPr marL="457200" marR="0" lvl="0" indent="-228600" algn="l" rtl="0">
              <a:lnSpc>
                <a:spcPct val="90000"/>
              </a:lnSpc>
              <a:spcBef>
                <a:spcPts val="800"/>
              </a:spcBef>
              <a:spcAft>
                <a:spcPts val="0"/>
              </a:spcAft>
            </a:pPr>
            <a:r>
              <a:rPr lang="en" dirty="0">
                <a:latin typeface="Lovelo Black" panose="02000000000000000000" pitchFamily="50" charset="0"/>
              </a:rPr>
              <a:t>We used cameras to show different angles, each one with an unique idea. The three principal ideas were</a:t>
            </a:r>
            <a:r>
              <a:rPr lang="en" dirty="0" smtClean="0">
                <a:latin typeface="Lovelo Black" panose="02000000000000000000" pitchFamily="50" charset="0"/>
              </a:rPr>
              <a:t>:</a:t>
            </a:r>
            <a:endParaRPr dirty="0">
              <a:latin typeface="Lovelo Black" panose="02000000000000000000" pitchFamily="50" charset="0"/>
            </a:endParaRPr>
          </a:p>
          <a:p>
            <a:pPr marL="914400" marR="0" lvl="1" indent="-228600" algn="l" rtl="0">
              <a:lnSpc>
                <a:spcPct val="90000"/>
              </a:lnSpc>
              <a:spcBef>
                <a:spcPts val="800"/>
              </a:spcBef>
              <a:spcAft>
                <a:spcPts val="0"/>
              </a:spcAft>
            </a:pPr>
            <a:r>
              <a:rPr lang="en" dirty="0">
                <a:solidFill>
                  <a:srgbClr val="FF9900"/>
                </a:solidFill>
                <a:latin typeface="Lovelo Black" panose="02000000000000000000" pitchFamily="50" charset="0"/>
              </a:rPr>
              <a:t>Take of the whole room</a:t>
            </a:r>
            <a:r>
              <a:rPr lang="en" dirty="0">
                <a:latin typeface="Lovelo Black" panose="02000000000000000000" pitchFamily="50" charset="0"/>
              </a:rPr>
              <a:t>: Give general landscape of room and outside.</a:t>
            </a:r>
          </a:p>
          <a:p>
            <a:pPr marL="914400" marR="0" lvl="1" indent="-228600" algn="l" rtl="0">
              <a:lnSpc>
                <a:spcPct val="90000"/>
              </a:lnSpc>
              <a:spcBef>
                <a:spcPts val="800"/>
              </a:spcBef>
              <a:spcAft>
                <a:spcPts val="0"/>
              </a:spcAft>
            </a:pPr>
            <a:r>
              <a:rPr lang="en" dirty="0">
                <a:solidFill>
                  <a:srgbClr val="FF9900"/>
                </a:solidFill>
                <a:latin typeface="Lovelo Black" panose="02000000000000000000" pitchFamily="50" charset="0"/>
              </a:rPr>
              <a:t>Take from the TV to the back of the room</a:t>
            </a:r>
            <a:r>
              <a:rPr lang="en" dirty="0">
                <a:latin typeface="Lovelo Black" panose="02000000000000000000" pitchFamily="50" charset="0"/>
              </a:rPr>
              <a:t>: Show how art has been forget.</a:t>
            </a:r>
          </a:p>
          <a:p>
            <a:pPr marL="914400" marR="0" lvl="1" indent="-228600" algn="l" rtl="0">
              <a:lnSpc>
                <a:spcPct val="90000"/>
              </a:lnSpc>
              <a:spcBef>
                <a:spcPts val="800"/>
              </a:spcBef>
              <a:spcAft>
                <a:spcPts val="0"/>
              </a:spcAft>
            </a:pPr>
            <a:r>
              <a:rPr lang="en" dirty="0">
                <a:solidFill>
                  <a:srgbClr val="FF9900"/>
                </a:solidFill>
                <a:latin typeface="Lovelo Black" panose="02000000000000000000" pitchFamily="50" charset="0"/>
              </a:rPr>
              <a:t>Take in front of bookshelf</a:t>
            </a:r>
            <a:r>
              <a:rPr lang="en" dirty="0">
                <a:latin typeface="Lovelo Black" panose="02000000000000000000" pitchFamily="50" charset="0"/>
              </a:rPr>
              <a:t>: Show the importance art and literature still have.</a:t>
            </a:r>
          </a:p>
          <a:p>
            <a:pPr marL="0" marR="0" lvl="0" indent="0" algn="l" rtl="0">
              <a:lnSpc>
                <a:spcPct val="90000"/>
              </a:lnSpc>
              <a:spcBef>
                <a:spcPts val="800"/>
              </a:spcBef>
              <a:buClr>
                <a:schemeClr val="dk1"/>
              </a:buClr>
              <a:buSzPct val="25000"/>
              <a:buFont typeface="Arial"/>
              <a:buNone/>
            </a:pPr>
            <a:endParaRPr sz="2100" b="0" i="0" u="none" strike="noStrike" cap="none" dirty="0">
              <a:solidFill>
                <a:schemeClr val="dk1"/>
              </a:solidFill>
              <a:latin typeface="Lovelo Black" panose="02000000000000000000" pitchFamily="50" charset="0"/>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ctrTitle"/>
          </p:nvPr>
        </p:nvSpPr>
        <p:spPr>
          <a:xfrm>
            <a:off x="311708" y="744575"/>
            <a:ext cx="8520600" cy="2052600"/>
          </a:xfrm>
          <a:prstGeom prst="rect">
            <a:avLst/>
          </a:prstGeom>
          <a:noFill/>
          <a:ln>
            <a:noFill/>
          </a:ln>
        </p:spPr>
        <p:txBody>
          <a:bodyPr wrap="square" lIns="68575" tIns="34275" rIns="68575" bIns="34275" anchor="b" anchorCtr="0">
            <a:noAutofit/>
          </a:bodyPr>
          <a:lstStyle/>
          <a:p>
            <a:pPr marL="0" marR="0" lvl="0" indent="0" algn="ctr" rtl="0">
              <a:lnSpc>
                <a:spcPct val="90000"/>
              </a:lnSpc>
              <a:spcBef>
                <a:spcPts val="0"/>
              </a:spcBef>
              <a:buClr>
                <a:schemeClr val="dk1"/>
              </a:buClr>
              <a:buSzPct val="25000"/>
              <a:buFont typeface="Calibri"/>
              <a:buNone/>
            </a:pPr>
            <a:r>
              <a:rPr lang="en" sz="4500" dirty="0">
                <a:latin typeface="Panton Black italic Caps" panose="00000500000000000000" pitchFamily="50" charset="0"/>
                <a:ea typeface="Calibri"/>
                <a:cs typeface="Calibri"/>
                <a:sym typeface="Calibri"/>
              </a:rPr>
              <a:t>The </a:t>
            </a:r>
            <a:r>
              <a:rPr lang="en" sz="4500" dirty="0" smtClean="0">
                <a:latin typeface="Panton Black italic Caps" panose="00000500000000000000" pitchFamily="50" charset="0"/>
                <a:ea typeface="Calibri"/>
                <a:cs typeface="Calibri"/>
                <a:sym typeface="Calibri"/>
              </a:rPr>
              <a:t>Scene</a:t>
            </a:r>
            <a:endParaRPr lang="en" sz="4500" dirty="0">
              <a:latin typeface="Panton Black italic Caps" panose="00000500000000000000" pitchFamily="50" charset="0"/>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628650" y="273852"/>
            <a:ext cx="7886700" cy="676500"/>
          </a:xfrm>
          <a:prstGeom prst="rect">
            <a:avLst/>
          </a:prstGeom>
        </p:spPr>
        <p:txBody>
          <a:bodyPr wrap="square" lIns="91425" tIns="91425" rIns="91425" bIns="91425" anchor="ctr" anchorCtr="0">
            <a:noAutofit/>
          </a:bodyPr>
          <a:lstStyle/>
          <a:p>
            <a:pPr lvl="0" algn="ctr"/>
            <a:r>
              <a:rPr lang="en-US" sz="2400" dirty="0">
                <a:solidFill>
                  <a:schemeClr val="accent4"/>
                </a:solidFill>
                <a:latin typeface="Panton Black italic Caps" panose="00000500000000000000" pitchFamily="50" charset="0"/>
              </a:rPr>
              <a:t>Image </a:t>
            </a:r>
            <a:r>
              <a:rPr lang="en-US" sz="2400" dirty="0" smtClean="0">
                <a:solidFill>
                  <a:schemeClr val="accent4"/>
                </a:solidFill>
                <a:latin typeface="Panton Black italic Caps" panose="00000500000000000000" pitchFamily="50" charset="0"/>
              </a:rPr>
              <a:t>1: </a:t>
            </a:r>
            <a:r>
              <a:rPr lang="en" sz="2400" dirty="0" smtClean="0">
                <a:latin typeface="Panton Black Caps" panose="00000500000000000000" pitchFamily="50" charset="0"/>
              </a:rPr>
              <a:t>Art </a:t>
            </a:r>
            <a:r>
              <a:rPr lang="en" sz="2400" dirty="0">
                <a:latin typeface="Panton Black Caps" panose="00000500000000000000" pitchFamily="50" charset="0"/>
              </a:rPr>
              <a:t>and literature </a:t>
            </a:r>
            <a:r>
              <a:rPr lang="en" sz="2400" dirty="0" smtClean="0">
                <a:latin typeface="Panton Black Caps" panose="00000500000000000000" pitchFamily="50" charset="0"/>
              </a:rPr>
              <a:t>forgotten </a:t>
            </a:r>
            <a:r>
              <a:rPr lang="en" sz="2400" dirty="0">
                <a:latin typeface="Panton Black Caps" panose="00000500000000000000" pitchFamily="50" charset="0"/>
              </a:rPr>
              <a:t>on the corner, but still relevant to society.</a:t>
            </a:r>
          </a:p>
        </p:txBody>
      </p:sp>
      <p:pic>
        <p:nvPicPr>
          <p:cNvPr id="192" name="Shape 192" descr="Camara1.jpg"/>
          <p:cNvPicPr preferRelativeResize="0"/>
          <p:nvPr/>
        </p:nvPicPr>
        <p:blipFill>
          <a:blip r:embed="rId3">
            <a:alphaModFix/>
          </a:blip>
          <a:stretch>
            <a:fillRect/>
          </a:stretch>
        </p:blipFill>
        <p:spPr>
          <a:xfrm>
            <a:off x="1110762" y="1012226"/>
            <a:ext cx="6922476" cy="40160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2400" dirty="0" smtClean="0">
                <a:solidFill>
                  <a:schemeClr val="accent4"/>
                </a:solidFill>
                <a:latin typeface="Panton Black italic Caps" panose="00000500000000000000" pitchFamily="50" charset="0"/>
              </a:rPr>
              <a:t>Image 1</a:t>
            </a:r>
            <a:r>
              <a:rPr lang="en-US" sz="2400" dirty="0" smtClean="0">
                <a:latin typeface="Panton Black italic Caps" panose="00000500000000000000" pitchFamily="50" charset="0"/>
              </a:rPr>
              <a:t>: Art and literature forgotten on the corner, but still relevant to society.</a:t>
            </a:r>
            <a:endParaRPr lang="en-US" sz="2400" dirty="0">
              <a:latin typeface="Panton Black italic Caps" panose="00000500000000000000" pitchFamily="50" charset="0"/>
            </a:endParaRPr>
          </a:p>
        </p:txBody>
      </p:sp>
      <p:sp>
        <p:nvSpPr>
          <p:cNvPr id="3" name="Marcador de texto 2"/>
          <p:cNvSpPr>
            <a:spLocks noGrp="1"/>
          </p:cNvSpPr>
          <p:nvPr>
            <p:ph type="body" idx="1"/>
          </p:nvPr>
        </p:nvSpPr>
        <p:spPr/>
        <p:txBody>
          <a:bodyPr/>
          <a:lstStyle/>
          <a:p>
            <a:pPr marL="342900" indent="-342900">
              <a:lnSpc>
                <a:spcPct val="100000"/>
              </a:lnSpc>
              <a:spcBef>
                <a:spcPts val="0"/>
              </a:spcBef>
              <a:spcAft>
                <a:spcPts val="0"/>
              </a:spcAft>
              <a:buClrTx/>
              <a:buSzTx/>
            </a:pPr>
            <a:r>
              <a:rPr lang="en-US" sz="1700" dirty="0" smtClean="0">
                <a:latin typeface="Lovelo Black" panose="02000000000000000000" pitchFamily="50" charset="0"/>
              </a:rPr>
              <a:t>In this view we set up the camera in such a way as to give us a general perspective of the principal elements of our scene. </a:t>
            </a:r>
          </a:p>
          <a:p>
            <a:pPr marL="342900" indent="-342900">
              <a:lnSpc>
                <a:spcPct val="100000"/>
              </a:lnSpc>
              <a:spcBef>
                <a:spcPts val="0"/>
              </a:spcBef>
              <a:spcAft>
                <a:spcPts val="0"/>
              </a:spcAft>
              <a:buClrTx/>
              <a:buSzTx/>
            </a:pPr>
            <a:endParaRPr lang="en-US" sz="1700" dirty="0">
              <a:latin typeface="Lovelo Black" panose="02000000000000000000" pitchFamily="50" charset="0"/>
            </a:endParaRPr>
          </a:p>
          <a:p>
            <a:pPr marL="342900" indent="-342900">
              <a:lnSpc>
                <a:spcPct val="100000"/>
              </a:lnSpc>
              <a:spcBef>
                <a:spcPts val="0"/>
              </a:spcBef>
              <a:spcAft>
                <a:spcPts val="0"/>
              </a:spcAft>
              <a:buClrTx/>
              <a:buSzTx/>
            </a:pPr>
            <a:r>
              <a:rPr lang="en-US" sz="1700" dirty="0" smtClean="0">
                <a:latin typeface="Lovelo Black" panose="02000000000000000000" pitchFamily="50" charset="0"/>
              </a:rPr>
              <a:t>We used the lights properties in such a way as to provide a dark and mysterious atmosphere. </a:t>
            </a:r>
          </a:p>
          <a:p>
            <a:pPr marL="342900" indent="-342900">
              <a:lnSpc>
                <a:spcPct val="100000"/>
              </a:lnSpc>
              <a:spcBef>
                <a:spcPts val="0"/>
              </a:spcBef>
              <a:spcAft>
                <a:spcPts val="0"/>
              </a:spcAft>
              <a:buClrTx/>
              <a:buSzTx/>
            </a:pPr>
            <a:endParaRPr lang="en-US" sz="1700" dirty="0">
              <a:latin typeface="Lovelo Black" panose="02000000000000000000" pitchFamily="50" charset="0"/>
            </a:endParaRPr>
          </a:p>
          <a:p>
            <a:pPr marL="342900" indent="-342900">
              <a:lnSpc>
                <a:spcPct val="100000"/>
              </a:lnSpc>
              <a:spcBef>
                <a:spcPts val="0"/>
              </a:spcBef>
              <a:spcAft>
                <a:spcPts val="0"/>
              </a:spcAft>
              <a:buClrTx/>
              <a:buSzTx/>
            </a:pPr>
            <a:r>
              <a:rPr lang="en-US" sz="1700" dirty="0" smtClean="0">
                <a:latin typeface="Lovelo Black" panose="02000000000000000000" pitchFamily="50" charset="0"/>
              </a:rPr>
              <a:t>We put a blue light on the screen to represent a similar effect when you turn on the TV. </a:t>
            </a:r>
          </a:p>
          <a:p>
            <a:pPr marL="342900" indent="-342900">
              <a:lnSpc>
                <a:spcPct val="100000"/>
              </a:lnSpc>
              <a:spcBef>
                <a:spcPts val="0"/>
              </a:spcBef>
              <a:spcAft>
                <a:spcPts val="0"/>
              </a:spcAft>
              <a:buClrTx/>
              <a:buSzTx/>
            </a:pPr>
            <a:endParaRPr lang="en-US" sz="1700" dirty="0">
              <a:latin typeface="Lovelo Black" panose="02000000000000000000" pitchFamily="50" charset="0"/>
            </a:endParaRPr>
          </a:p>
          <a:p>
            <a:pPr marL="342900" indent="-342900">
              <a:lnSpc>
                <a:spcPct val="100000"/>
              </a:lnSpc>
              <a:spcBef>
                <a:spcPts val="0"/>
              </a:spcBef>
              <a:spcAft>
                <a:spcPts val="0"/>
              </a:spcAft>
              <a:buClrTx/>
              <a:buSzTx/>
            </a:pPr>
            <a:r>
              <a:rPr lang="en-US" sz="1700" dirty="0" smtClean="0">
                <a:latin typeface="Lovelo Black" panose="02000000000000000000" pitchFamily="50" charset="0"/>
              </a:rPr>
              <a:t>We used a warm light to illuminate pieces of art and books. We wanted to illustrate how we are forgetting to integrate these elements into out lives. </a:t>
            </a:r>
            <a:endParaRPr lang="en-US" sz="1700" dirty="0">
              <a:latin typeface="Lovelo Black" panose="02000000000000000000" pitchFamily="50" charset="0"/>
            </a:endParaRPr>
          </a:p>
        </p:txBody>
      </p:sp>
    </p:spTree>
    <p:extLst>
      <p:ext uri="{BB962C8B-B14F-4D97-AF65-F5344CB8AC3E}">
        <p14:creationId xmlns:p14="http://schemas.microsoft.com/office/powerpoint/2010/main" val="2329048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pPr marL="342900" indent="-342900">
              <a:lnSpc>
                <a:spcPct val="100000"/>
              </a:lnSpc>
              <a:spcBef>
                <a:spcPts val="0"/>
              </a:spcBef>
              <a:spcAft>
                <a:spcPts val="0"/>
              </a:spcAft>
              <a:buClrTx/>
              <a:buSzTx/>
            </a:pPr>
            <a:r>
              <a:rPr lang="en-GB" sz="1600" dirty="0" smtClean="0">
                <a:latin typeface="Lovelo Black" panose="02000000000000000000" pitchFamily="50" charset="0"/>
              </a:rPr>
              <a:t>We placed our main lighting point according to the image we used to represent the exterior environment of our scene. </a:t>
            </a:r>
          </a:p>
          <a:p>
            <a:pPr marL="342900" indent="-342900">
              <a:lnSpc>
                <a:spcPct val="100000"/>
              </a:lnSpc>
              <a:spcBef>
                <a:spcPts val="0"/>
              </a:spcBef>
              <a:spcAft>
                <a:spcPts val="0"/>
              </a:spcAft>
              <a:buClrTx/>
              <a:buSzTx/>
            </a:pPr>
            <a:endParaRPr lang="en-GB" sz="1600" dirty="0">
              <a:latin typeface="Lovelo Black" panose="02000000000000000000" pitchFamily="50" charset="0"/>
            </a:endParaRPr>
          </a:p>
          <a:p>
            <a:pPr marL="342900" indent="-342900">
              <a:lnSpc>
                <a:spcPct val="100000"/>
              </a:lnSpc>
              <a:spcBef>
                <a:spcPts val="0"/>
              </a:spcBef>
              <a:spcAft>
                <a:spcPts val="0"/>
              </a:spcAft>
              <a:buClrTx/>
              <a:buSzTx/>
            </a:pPr>
            <a:r>
              <a:rPr lang="en-GB" sz="1600" dirty="0" smtClean="0">
                <a:latin typeface="Lovelo Black" panose="02000000000000000000" pitchFamily="50" charset="0"/>
              </a:rPr>
              <a:t>The main light and the background image allowed us to create a perfect atmosphere were the shadows are very important to communicate the intention of a mysterious feeling. </a:t>
            </a:r>
            <a:endParaRPr lang="en-GB" sz="1600" dirty="0">
              <a:latin typeface="Lovelo Black" panose="02000000000000000000" pitchFamily="50" charset="0"/>
            </a:endParaRPr>
          </a:p>
        </p:txBody>
      </p:sp>
      <p:sp>
        <p:nvSpPr>
          <p:cNvPr id="5" name="Título 1"/>
          <p:cNvSpPr txBox="1">
            <a:spLocks/>
          </p:cNvSpPr>
          <p:nvPr/>
        </p:nvSpPr>
        <p:spPr>
          <a:xfrm>
            <a:off x="781050" y="426243"/>
            <a:ext cx="7886700" cy="994200"/>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SzPct val="1000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Clr>
                <a:schemeClr val="dk1"/>
              </a:buClr>
              <a:buSzPct val="100000"/>
              <a:buNone/>
              <a:defRPr sz="1400">
                <a:solidFill>
                  <a:schemeClr val="dk1"/>
                </a:solidFill>
              </a:defRPr>
            </a:lvl2pPr>
            <a:lvl3pPr lvl="2" indent="0" rtl="0">
              <a:spcBef>
                <a:spcPts val="0"/>
              </a:spcBef>
              <a:buClr>
                <a:schemeClr val="dk1"/>
              </a:buClr>
              <a:buSzPct val="100000"/>
              <a:buNone/>
              <a:defRPr sz="1400">
                <a:solidFill>
                  <a:schemeClr val="dk1"/>
                </a:solidFill>
              </a:defRPr>
            </a:lvl3pPr>
            <a:lvl4pPr lvl="3" indent="0" rtl="0">
              <a:spcBef>
                <a:spcPts val="0"/>
              </a:spcBef>
              <a:buClr>
                <a:schemeClr val="dk1"/>
              </a:buClr>
              <a:buSzPct val="100000"/>
              <a:buNone/>
              <a:defRPr sz="1400">
                <a:solidFill>
                  <a:schemeClr val="dk1"/>
                </a:solidFill>
              </a:defRPr>
            </a:lvl4pPr>
            <a:lvl5pPr lvl="4" indent="0" rtl="0">
              <a:spcBef>
                <a:spcPts val="0"/>
              </a:spcBef>
              <a:buClr>
                <a:schemeClr val="dk1"/>
              </a:buClr>
              <a:buSzPct val="100000"/>
              <a:buNone/>
              <a:defRPr sz="1400">
                <a:solidFill>
                  <a:schemeClr val="dk1"/>
                </a:solidFill>
              </a:defRPr>
            </a:lvl5pPr>
            <a:lvl6pPr lvl="5" indent="0" rtl="0">
              <a:spcBef>
                <a:spcPts val="0"/>
              </a:spcBef>
              <a:buClr>
                <a:schemeClr val="dk1"/>
              </a:buClr>
              <a:buSzPct val="100000"/>
              <a:buNone/>
              <a:defRPr sz="1400">
                <a:solidFill>
                  <a:schemeClr val="dk1"/>
                </a:solidFill>
              </a:defRPr>
            </a:lvl6pPr>
            <a:lvl7pPr lvl="6" indent="0" rtl="0">
              <a:spcBef>
                <a:spcPts val="0"/>
              </a:spcBef>
              <a:buClr>
                <a:schemeClr val="dk1"/>
              </a:buClr>
              <a:buSzPct val="100000"/>
              <a:buNone/>
              <a:defRPr sz="1400">
                <a:solidFill>
                  <a:schemeClr val="dk1"/>
                </a:solidFill>
              </a:defRPr>
            </a:lvl7pPr>
            <a:lvl8pPr lvl="7" indent="0" rtl="0">
              <a:spcBef>
                <a:spcPts val="0"/>
              </a:spcBef>
              <a:buClr>
                <a:schemeClr val="dk1"/>
              </a:buClr>
              <a:buSzPct val="100000"/>
              <a:buNone/>
              <a:defRPr sz="1400">
                <a:solidFill>
                  <a:schemeClr val="dk1"/>
                </a:solidFill>
              </a:defRPr>
            </a:lvl8pPr>
            <a:lvl9pPr lvl="8" indent="0" rtl="0">
              <a:spcBef>
                <a:spcPts val="0"/>
              </a:spcBef>
              <a:buClr>
                <a:schemeClr val="dk1"/>
              </a:buClr>
              <a:buSzPct val="100000"/>
              <a:buNone/>
              <a:defRPr sz="1400">
                <a:solidFill>
                  <a:schemeClr val="dk1"/>
                </a:solidFill>
              </a:defRPr>
            </a:lvl9pPr>
          </a:lstStyle>
          <a:p>
            <a:r>
              <a:rPr lang="en-US" sz="2400" smtClean="0">
                <a:solidFill>
                  <a:schemeClr val="accent4"/>
                </a:solidFill>
                <a:latin typeface="Panton Black italic Caps" panose="00000500000000000000" pitchFamily="50" charset="0"/>
              </a:rPr>
              <a:t>Image 1</a:t>
            </a:r>
            <a:r>
              <a:rPr lang="en-US" sz="2400" smtClean="0">
                <a:latin typeface="Panton Black italic Caps" panose="00000500000000000000" pitchFamily="50" charset="0"/>
              </a:rPr>
              <a:t>: Art and literature forgotten on the corner, but still relevant to society.</a:t>
            </a:r>
            <a:endParaRPr lang="en-US" sz="2400" dirty="0">
              <a:latin typeface="Panton Black italic Caps" panose="00000500000000000000" pitchFamily="50" charset="0"/>
            </a:endParaRPr>
          </a:p>
        </p:txBody>
      </p:sp>
    </p:spTree>
    <p:extLst>
      <p:ext uri="{BB962C8B-B14F-4D97-AF65-F5344CB8AC3E}">
        <p14:creationId xmlns:p14="http://schemas.microsoft.com/office/powerpoint/2010/main" val="3314955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628650" y="170727"/>
            <a:ext cx="7886700" cy="676500"/>
          </a:xfrm>
          <a:prstGeom prst="rect">
            <a:avLst/>
          </a:prstGeom>
        </p:spPr>
        <p:txBody>
          <a:bodyPr wrap="square" lIns="91425" tIns="91425" rIns="91425" bIns="91425" anchor="ctr" anchorCtr="0">
            <a:noAutofit/>
          </a:bodyPr>
          <a:lstStyle/>
          <a:p>
            <a:pPr lvl="0" algn="ctr"/>
            <a:r>
              <a:rPr lang="en-US" sz="1800" dirty="0">
                <a:solidFill>
                  <a:schemeClr val="accent4"/>
                </a:solidFill>
                <a:latin typeface="Panton Black italic Caps" panose="00000500000000000000" pitchFamily="50" charset="0"/>
              </a:rPr>
              <a:t>Image 2</a:t>
            </a:r>
            <a:r>
              <a:rPr lang="en-US" sz="1800" dirty="0">
                <a:latin typeface="Panton Black italic Caps" panose="00000500000000000000" pitchFamily="50" charset="0"/>
              </a:rPr>
              <a:t>: </a:t>
            </a:r>
            <a:r>
              <a:rPr lang="en" sz="1800" dirty="0" smtClean="0">
                <a:latin typeface="Panton Black Caps" panose="00000500000000000000" pitchFamily="50" charset="0"/>
              </a:rPr>
              <a:t>A </a:t>
            </a:r>
            <a:r>
              <a:rPr lang="en" sz="1800" dirty="0">
                <a:latin typeface="Panton Black Caps" panose="00000500000000000000" pitchFamily="50" charset="0"/>
              </a:rPr>
              <a:t>piece of art with shadows on the </a:t>
            </a:r>
            <a:r>
              <a:rPr lang="en" sz="1800" dirty="0" smtClean="0">
                <a:latin typeface="Panton Black Caps" panose="00000500000000000000" pitchFamily="50" charset="0"/>
              </a:rPr>
              <a:t>back of the scene.</a:t>
            </a:r>
            <a:endParaRPr lang="en" sz="1800" dirty="0">
              <a:latin typeface="Panton Black Caps" panose="00000500000000000000" pitchFamily="50" charset="0"/>
            </a:endParaRPr>
          </a:p>
          <a:p>
            <a:pPr lvl="0" algn="ctr" rtl="0">
              <a:spcBef>
                <a:spcPts val="0"/>
              </a:spcBef>
              <a:buNone/>
            </a:pPr>
            <a:r>
              <a:rPr lang="en" sz="1800" dirty="0">
                <a:latin typeface="Panton Black Caps" panose="00000500000000000000" pitchFamily="50" charset="0"/>
              </a:rPr>
              <a:t>Shows </a:t>
            </a:r>
            <a:r>
              <a:rPr lang="en" sz="1800" dirty="0" smtClean="0">
                <a:latin typeface="Panton Black Caps" panose="00000500000000000000" pitchFamily="50" charset="0"/>
              </a:rPr>
              <a:t>how </a:t>
            </a:r>
            <a:r>
              <a:rPr lang="en" sz="1800" dirty="0">
                <a:latin typeface="Panton Black Caps" panose="00000500000000000000" pitchFamily="50" charset="0"/>
              </a:rPr>
              <a:t>society is giving </a:t>
            </a:r>
            <a:r>
              <a:rPr lang="en" sz="1800" dirty="0" smtClean="0">
                <a:latin typeface="Panton Black Caps" panose="00000500000000000000" pitchFamily="50" charset="0"/>
              </a:rPr>
              <a:t>its back </a:t>
            </a:r>
            <a:r>
              <a:rPr lang="en" sz="1800" dirty="0">
                <a:latin typeface="Panton Black Caps" panose="00000500000000000000" pitchFamily="50" charset="0"/>
              </a:rPr>
              <a:t>to </a:t>
            </a:r>
            <a:r>
              <a:rPr lang="en" sz="1800" dirty="0" smtClean="0">
                <a:latin typeface="Panton Black Caps" panose="00000500000000000000" pitchFamily="50" charset="0"/>
              </a:rPr>
              <a:t>art, focusing in vies like drinkiing, smoking and other addictions.</a:t>
            </a:r>
            <a:endParaRPr lang="en" sz="1800" dirty="0">
              <a:latin typeface="Panton Black Caps" panose="00000500000000000000" pitchFamily="50" charset="0"/>
            </a:endParaRPr>
          </a:p>
        </p:txBody>
      </p:sp>
      <p:pic>
        <p:nvPicPr>
          <p:cNvPr id="198" name="Shape 198" descr="Camara2.jpg"/>
          <p:cNvPicPr preferRelativeResize="0"/>
          <p:nvPr/>
        </p:nvPicPr>
        <p:blipFill>
          <a:blip r:embed="rId3">
            <a:alphaModFix/>
          </a:blip>
          <a:stretch>
            <a:fillRect/>
          </a:stretch>
        </p:blipFill>
        <p:spPr>
          <a:xfrm>
            <a:off x="1270763" y="909104"/>
            <a:ext cx="6602474" cy="41822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spcBef>
                <a:spcPts val="0"/>
              </a:spcBef>
              <a:buNone/>
            </a:pPr>
            <a:r>
              <a:rPr lang="en" dirty="0" smtClean="0">
                <a:latin typeface="Lovelo Black" panose="02000000000000000000" pitchFamily="50" charset="0"/>
              </a:rPr>
              <a:t>Inspiration for the Scene</a:t>
            </a:r>
            <a:endParaRPr lang="en" dirty="0">
              <a:latin typeface="Lovelo Black" panose="02000000000000000000" pitchFamily="50" charset="0"/>
            </a:endParaRPr>
          </a:p>
        </p:txBody>
      </p:sp>
      <p:pic>
        <p:nvPicPr>
          <p:cNvPr id="72" name="Shape 72"/>
          <p:cNvPicPr preferRelativeResize="0"/>
          <p:nvPr/>
        </p:nvPicPr>
        <p:blipFill>
          <a:blip r:embed="rId3">
            <a:alphaModFix/>
          </a:blip>
          <a:stretch>
            <a:fillRect/>
          </a:stretch>
        </p:blipFill>
        <p:spPr>
          <a:xfrm>
            <a:off x="1668288" y="1181024"/>
            <a:ext cx="5807424" cy="3547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2400" dirty="0">
                <a:solidFill>
                  <a:schemeClr val="accent4"/>
                </a:solidFill>
                <a:latin typeface="Panton Black italic Caps" panose="00000500000000000000" pitchFamily="50" charset="0"/>
              </a:rPr>
              <a:t>Image 2</a:t>
            </a:r>
            <a:r>
              <a:rPr lang="en-US" sz="2400" dirty="0">
                <a:latin typeface="Panton Black italic Caps" panose="00000500000000000000" pitchFamily="50" charset="0"/>
              </a:rPr>
              <a:t>: </a:t>
            </a:r>
            <a:r>
              <a:rPr lang="en" sz="2400" dirty="0">
                <a:latin typeface="Panton Black italic Caps" panose="00000500000000000000" pitchFamily="50" charset="0"/>
              </a:rPr>
              <a:t>A piece of art with shadows on the back</a:t>
            </a:r>
            <a:r>
              <a:rPr lang="es-ES" sz="2400" dirty="0">
                <a:latin typeface="Panton Black italic Caps" panose="00000500000000000000" pitchFamily="50" charset="0"/>
              </a:rPr>
              <a:t> s</a:t>
            </a:r>
            <a:r>
              <a:rPr lang="en" sz="2400" dirty="0">
                <a:latin typeface="Panton Black italic Caps" panose="00000500000000000000" pitchFamily="50" charset="0"/>
              </a:rPr>
              <a:t>how</a:t>
            </a:r>
            <a:r>
              <a:rPr lang="es-ES" sz="2400" dirty="0">
                <a:latin typeface="Panton Black italic Caps" panose="00000500000000000000" pitchFamily="50" charset="0"/>
              </a:rPr>
              <a:t> </a:t>
            </a:r>
            <a:r>
              <a:rPr lang="en" sz="2400" dirty="0">
                <a:latin typeface="Panton Black italic Caps" panose="00000500000000000000" pitchFamily="50" charset="0"/>
              </a:rPr>
              <a:t>how society is giving the back to art.</a:t>
            </a:r>
            <a:endParaRPr lang="en-US" sz="2400" dirty="0">
              <a:latin typeface="Panton Black italic Caps" panose="00000500000000000000" pitchFamily="50" charset="0"/>
            </a:endParaRPr>
          </a:p>
        </p:txBody>
      </p:sp>
      <p:sp>
        <p:nvSpPr>
          <p:cNvPr id="3" name="Marcador de texto 2"/>
          <p:cNvSpPr>
            <a:spLocks noGrp="1"/>
          </p:cNvSpPr>
          <p:nvPr>
            <p:ph type="body" idx="1"/>
          </p:nvPr>
        </p:nvSpPr>
        <p:spPr/>
        <p:txBody>
          <a:bodyPr/>
          <a:lstStyle/>
          <a:p>
            <a:pPr marL="342900" indent="-342900">
              <a:lnSpc>
                <a:spcPct val="100000"/>
              </a:lnSpc>
              <a:spcBef>
                <a:spcPts val="0"/>
              </a:spcBef>
              <a:spcAft>
                <a:spcPts val="0"/>
              </a:spcAft>
              <a:buClrTx/>
              <a:buSzTx/>
            </a:pPr>
            <a:r>
              <a:rPr lang="en-US" sz="1400" dirty="0" smtClean="0">
                <a:latin typeface="Lovelo Black" panose="02000000000000000000" pitchFamily="50" charset="0"/>
              </a:rPr>
              <a:t>In this view we set up the camera in such a way as to focus on what is happening at the tables, but we also wanted to focus the piece of art that is on the wall. </a:t>
            </a:r>
          </a:p>
          <a:p>
            <a:pPr marL="342900" indent="-342900">
              <a:lnSpc>
                <a:spcPct val="100000"/>
              </a:lnSpc>
              <a:spcBef>
                <a:spcPts val="0"/>
              </a:spcBef>
              <a:spcAft>
                <a:spcPts val="0"/>
              </a:spcAft>
              <a:buClrTx/>
              <a:buSzTx/>
            </a:pPr>
            <a:endParaRPr lang="en-US" sz="1400" dirty="0" smtClean="0">
              <a:latin typeface="Lovelo Black" panose="02000000000000000000" pitchFamily="50" charset="0"/>
            </a:endParaRPr>
          </a:p>
          <a:p>
            <a:pPr marL="342900" indent="-342900">
              <a:lnSpc>
                <a:spcPct val="100000"/>
              </a:lnSpc>
              <a:spcBef>
                <a:spcPts val="0"/>
              </a:spcBef>
              <a:spcAft>
                <a:spcPts val="0"/>
              </a:spcAft>
              <a:buClrTx/>
              <a:buSzTx/>
            </a:pPr>
            <a:r>
              <a:rPr lang="en-US" sz="1400" dirty="0" smtClean="0">
                <a:latin typeface="Lovelo Black" panose="02000000000000000000" pitchFamily="50" charset="0"/>
              </a:rPr>
              <a:t>The main light still help us to make a mysterious scene through the shadows generated by the objects. </a:t>
            </a:r>
          </a:p>
          <a:p>
            <a:pPr marL="342900" indent="-342900">
              <a:lnSpc>
                <a:spcPct val="100000"/>
              </a:lnSpc>
              <a:spcBef>
                <a:spcPts val="0"/>
              </a:spcBef>
              <a:spcAft>
                <a:spcPts val="0"/>
              </a:spcAft>
              <a:buClrTx/>
              <a:buSzTx/>
            </a:pPr>
            <a:endParaRPr lang="en-US" sz="1400" dirty="0">
              <a:latin typeface="Lovelo Black" panose="02000000000000000000" pitchFamily="50" charset="0"/>
            </a:endParaRPr>
          </a:p>
          <a:p>
            <a:pPr marL="342900" indent="-342900">
              <a:lnSpc>
                <a:spcPct val="100000"/>
              </a:lnSpc>
              <a:spcBef>
                <a:spcPts val="0"/>
              </a:spcBef>
              <a:spcAft>
                <a:spcPts val="0"/>
              </a:spcAft>
              <a:buClrTx/>
              <a:buSzTx/>
            </a:pPr>
            <a:r>
              <a:rPr lang="en-US" sz="1400" dirty="0" smtClean="0">
                <a:latin typeface="Lovelo Black" panose="02000000000000000000" pitchFamily="50" charset="0"/>
              </a:rPr>
              <a:t>We used light to focus the beer bottles on the table. This light is cold and not very clear, this allows us to create a little interest on the table but we did not want this to be very eye-catching. </a:t>
            </a:r>
            <a:endParaRPr lang="en-US" sz="1400" dirty="0">
              <a:latin typeface="Lovelo Black" panose="02000000000000000000" pitchFamily="50" charset="0"/>
            </a:endParaRPr>
          </a:p>
          <a:p>
            <a:pPr marL="342900" indent="-342900">
              <a:lnSpc>
                <a:spcPct val="100000"/>
              </a:lnSpc>
              <a:spcBef>
                <a:spcPts val="0"/>
              </a:spcBef>
              <a:spcAft>
                <a:spcPts val="0"/>
              </a:spcAft>
              <a:buClrTx/>
              <a:buSzTx/>
            </a:pPr>
            <a:endParaRPr lang="en-US" sz="1400" dirty="0">
              <a:latin typeface="Lovelo Black" panose="02000000000000000000" pitchFamily="50" charset="0"/>
            </a:endParaRPr>
          </a:p>
        </p:txBody>
      </p:sp>
    </p:spTree>
    <p:extLst>
      <p:ext uri="{BB962C8B-B14F-4D97-AF65-F5344CB8AC3E}">
        <p14:creationId xmlns:p14="http://schemas.microsoft.com/office/powerpoint/2010/main" val="761810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2400" dirty="0">
                <a:solidFill>
                  <a:schemeClr val="accent4"/>
                </a:solidFill>
                <a:latin typeface="Panton Black italic Caps" panose="00000500000000000000" pitchFamily="50" charset="0"/>
              </a:rPr>
              <a:t>Image 2</a:t>
            </a:r>
            <a:r>
              <a:rPr lang="en-US" sz="2400" dirty="0">
                <a:latin typeface="Panton Black italic Caps" panose="00000500000000000000" pitchFamily="50" charset="0"/>
              </a:rPr>
              <a:t>: </a:t>
            </a:r>
            <a:r>
              <a:rPr lang="en" sz="2400" dirty="0">
                <a:latin typeface="Panton Black italic Caps" panose="00000500000000000000" pitchFamily="50" charset="0"/>
              </a:rPr>
              <a:t>A piece of art with shadows on the back</a:t>
            </a:r>
            <a:r>
              <a:rPr lang="es-ES" sz="2400" dirty="0">
                <a:latin typeface="Panton Black italic Caps" panose="00000500000000000000" pitchFamily="50" charset="0"/>
              </a:rPr>
              <a:t> s</a:t>
            </a:r>
            <a:r>
              <a:rPr lang="en" sz="2400" dirty="0">
                <a:latin typeface="Panton Black italic Caps" panose="00000500000000000000" pitchFamily="50" charset="0"/>
              </a:rPr>
              <a:t>how</a:t>
            </a:r>
            <a:r>
              <a:rPr lang="es-ES" sz="2400" dirty="0">
                <a:latin typeface="Panton Black italic Caps" panose="00000500000000000000" pitchFamily="50" charset="0"/>
              </a:rPr>
              <a:t> </a:t>
            </a:r>
            <a:r>
              <a:rPr lang="en" sz="2400" dirty="0">
                <a:latin typeface="Panton Black italic Caps" panose="00000500000000000000" pitchFamily="50" charset="0"/>
              </a:rPr>
              <a:t>how society is giving the back to art.</a:t>
            </a:r>
            <a:endParaRPr lang="es-ES_tradnl" sz="2400" dirty="0">
              <a:latin typeface="Panton Black italic Caps" panose="00000500000000000000" pitchFamily="50" charset="0"/>
            </a:endParaRPr>
          </a:p>
        </p:txBody>
      </p:sp>
      <p:sp>
        <p:nvSpPr>
          <p:cNvPr id="3" name="Marcador de texto 2"/>
          <p:cNvSpPr>
            <a:spLocks noGrp="1"/>
          </p:cNvSpPr>
          <p:nvPr>
            <p:ph type="body" idx="1"/>
          </p:nvPr>
        </p:nvSpPr>
        <p:spPr/>
        <p:txBody>
          <a:bodyPr/>
          <a:lstStyle/>
          <a:p>
            <a:pPr marL="342900" indent="-342900">
              <a:lnSpc>
                <a:spcPct val="100000"/>
              </a:lnSpc>
              <a:spcBef>
                <a:spcPts val="0"/>
              </a:spcBef>
              <a:spcAft>
                <a:spcPts val="0"/>
              </a:spcAft>
              <a:buClrTx/>
              <a:buSzTx/>
            </a:pPr>
            <a:r>
              <a:rPr lang="en-GB" sz="1600" dirty="0" smtClean="0">
                <a:latin typeface="Lovelo Black" panose="02000000000000000000" pitchFamily="50" charset="0"/>
              </a:rPr>
              <a:t>We also used a very interesting light to project a very dim light in the direction of the art piece on the wall. </a:t>
            </a:r>
            <a:endParaRPr lang="en-GB" sz="1600" dirty="0">
              <a:latin typeface="Lovelo Black" panose="02000000000000000000" pitchFamily="50" charset="0"/>
            </a:endParaRPr>
          </a:p>
        </p:txBody>
      </p:sp>
    </p:spTree>
    <p:extLst>
      <p:ext uri="{BB962C8B-B14F-4D97-AF65-F5344CB8AC3E}">
        <p14:creationId xmlns:p14="http://schemas.microsoft.com/office/powerpoint/2010/main" val="2075230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Shape 204"/>
          <p:cNvSpPr txBox="1">
            <a:spLocks noGrp="1"/>
          </p:cNvSpPr>
          <p:nvPr>
            <p:ph type="title"/>
          </p:nvPr>
        </p:nvSpPr>
        <p:spPr>
          <a:xfrm>
            <a:off x="628650" y="273850"/>
            <a:ext cx="8224200" cy="676500"/>
          </a:xfrm>
          <a:prstGeom prst="rect">
            <a:avLst/>
          </a:prstGeom>
        </p:spPr>
        <p:txBody>
          <a:bodyPr wrap="square" lIns="91425" tIns="91425" rIns="91425" bIns="91425" anchor="ctr" anchorCtr="0">
            <a:noAutofit/>
          </a:bodyPr>
          <a:lstStyle/>
          <a:p>
            <a:pPr lvl="0" algn="ctr"/>
            <a:r>
              <a:rPr lang="en-GB" sz="2400" dirty="0">
                <a:solidFill>
                  <a:schemeClr val="accent4"/>
                </a:solidFill>
                <a:latin typeface="Panton Black italic Caps" panose="00000500000000000000" pitchFamily="50" charset="0"/>
              </a:rPr>
              <a:t>Image 3</a:t>
            </a:r>
            <a:r>
              <a:rPr lang="en-GB" sz="2400" dirty="0">
                <a:latin typeface="Panton Black italic Caps" panose="00000500000000000000" pitchFamily="50" charset="0"/>
              </a:rPr>
              <a:t>: </a:t>
            </a:r>
            <a:r>
              <a:rPr lang="es-ES_tradnl" sz="2400" dirty="0" smtClean="0">
                <a:latin typeface="Lovelo Black" panose="02000000000000000000" pitchFamily="50" charset="0"/>
              </a:rPr>
              <a:t>Shows </a:t>
            </a:r>
            <a:r>
              <a:rPr lang="es-ES_tradnl" sz="2400" dirty="0" err="1">
                <a:latin typeface="Lovelo Black" panose="02000000000000000000" pitchFamily="50" charset="0"/>
              </a:rPr>
              <a:t>which</a:t>
            </a:r>
            <a:r>
              <a:rPr lang="es-ES_tradnl" sz="2400" dirty="0">
                <a:latin typeface="Lovelo Black" panose="02000000000000000000" pitchFamily="50" charset="0"/>
              </a:rPr>
              <a:t> </a:t>
            </a:r>
            <a:r>
              <a:rPr lang="es-ES_tradnl" sz="2400" dirty="0" err="1">
                <a:latin typeface="Lovelo Black" panose="02000000000000000000" pitchFamily="50" charset="0"/>
              </a:rPr>
              <a:t>objects</a:t>
            </a:r>
            <a:r>
              <a:rPr lang="es-ES_tradnl" sz="2400" dirty="0">
                <a:latin typeface="Lovelo Black" panose="02000000000000000000" pitchFamily="50" charset="0"/>
              </a:rPr>
              <a:t> </a:t>
            </a:r>
            <a:r>
              <a:rPr lang="es-ES_tradnl" sz="2400" dirty="0" err="1">
                <a:latin typeface="Lovelo Black" panose="02000000000000000000" pitchFamily="50" charset="0"/>
              </a:rPr>
              <a:t>we</a:t>
            </a:r>
            <a:r>
              <a:rPr lang="es-ES_tradnl" sz="2400" dirty="0">
                <a:latin typeface="Lovelo Black" panose="02000000000000000000" pitchFamily="50" charset="0"/>
              </a:rPr>
              <a:t> </a:t>
            </a:r>
            <a:r>
              <a:rPr lang="es-ES_tradnl" sz="2400" dirty="0" err="1">
                <a:latin typeface="Lovelo Black" panose="02000000000000000000" pitchFamily="50" charset="0"/>
              </a:rPr>
              <a:t>give</a:t>
            </a:r>
            <a:r>
              <a:rPr lang="es-ES_tradnl" sz="2400" dirty="0">
                <a:latin typeface="Lovelo Black" panose="02000000000000000000" pitchFamily="50" charset="0"/>
              </a:rPr>
              <a:t> more </a:t>
            </a:r>
            <a:r>
              <a:rPr lang="es-ES_tradnl" sz="2400" dirty="0" err="1">
                <a:latin typeface="Lovelo Black" panose="02000000000000000000" pitchFamily="50" charset="0"/>
              </a:rPr>
              <a:t>importance</a:t>
            </a:r>
            <a:r>
              <a:rPr lang="es-ES_tradnl" sz="2400" dirty="0">
                <a:latin typeface="Lovelo Black" panose="02000000000000000000" pitchFamily="50" charset="0"/>
              </a:rPr>
              <a:t> in </a:t>
            </a:r>
            <a:r>
              <a:rPr lang="es-ES_tradnl" sz="2400" dirty="0" err="1">
                <a:latin typeface="Lovelo Black" panose="02000000000000000000" pitchFamily="50" charset="0"/>
              </a:rPr>
              <a:t>our</a:t>
            </a:r>
            <a:r>
              <a:rPr lang="es-ES_tradnl" sz="2400" dirty="0">
                <a:latin typeface="Lovelo Black" panose="02000000000000000000" pitchFamily="50" charset="0"/>
              </a:rPr>
              <a:t> </a:t>
            </a:r>
            <a:r>
              <a:rPr lang="es-ES_tradnl" sz="2400" dirty="0" err="1" smtClean="0">
                <a:latin typeface="Lovelo Black" panose="02000000000000000000" pitchFamily="50" charset="0"/>
              </a:rPr>
              <a:t>lives</a:t>
            </a:r>
            <a:r>
              <a:rPr lang="es-ES_tradnl" sz="2400" dirty="0" smtClean="0">
                <a:latin typeface="Lovelo Black" panose="02000000000000000000" pitchFamily="50" charset="0"/>
              </a:rPr>
              <a:t>.</a:t>
            </a:r>
            <a:endParaRPr lang="en" sz="2400" dirty="0">
              <a:latin typeface="Lovelo Black" panose="02000000000000000000" pitchFamily="50" charset="0"/>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923" y="996020"/>
            <a:ext cx="5537654" cy="4147480"/>
          </a:xfrm>
          <a:prstGeom prst="rect">
            <a:avLst/>
          </a:prstGeom>
        </p:spPr>
      </p:pic>
    </p:spTree>
    <p:extLst>
      <p:ext uri="{BB962C8B-B14F-4D97-AF65-F5344CB8AC3E}">
        <p14:creationId xmlns:p14="http://schemas.microsoft.com/office/powerpoint/2010/main" val="1325218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sz="2400" dirty="0">
                <a:solidFill>
                  <a:schemeClr val="accent4"/>
                </a:solidFill>
                <a:latin typeface="Panton Black italic Caps" panose="00000500000000000000" pitchFamily="50" charset="0"/>
              </a:rPr>
              <a:t>Image 3</a:t>
            </a:r>
            <a:r>
              <a:rPr lang="en-GB" sz="2400" dirty="0">
                <a:latin typeface="Panton Black italic Caps" panose="00000500000000000000" pitchFamily="50" charset="0"/>
              </a:rPr>
              <a:t>: Shows which objects we give more importance in our lives.</a:t>
            </a:r>
            <a:endParaRPr lang="es-ES_tradnl" sz="2400" dirty="0">
              <a:latin typeface="Panton Black italic Caps" panose="00000500000000000000" pitchFamily="50" charset="0"/>
            </a:endParaRPr>
          </a:p>
        </p:txBody>
      </p:sp>
      <p:sp>
        <p:nvSpPr>
          <p:cNvPr id="3" name="Marcador de texto 2"/>
          <p:cNvSpPr>
            <a:spLocks noGrp="1"/>
          </p:cNvSpPr>
          <p:nvPr>
            <p:ph type="body" idx="1"/>
          </p:nvPr>
        </p:nvSpPr>
        <p:spPr/>
        <p:txBody>
          <a:bodyPr/>
          <a:lstStyle/>
          <a:p>
            <a:pPr marL="342900" indent="-342900">
              <a:lnSpc>
                <a:spcPct val="100000"/>
              </a:lnSpc>
              <a:spcBef>
                <a:spcPts val="0"/>
              </a:spcBef>
              <a:spcAft>
                <a:spcPts val="0"/>
              </a:spcAft>
              <a:buClrTx/>
              <a:buSzTx/>
            </a:pPr>
            <a:r>
              <a:rPr lang="en-GB" sz="1700" dirty="0" smtClean="0">
                <a:latin typeface="Lovelo Black" panose="02000000000000000000" pitchFamily="50" charset="0"/>
              </a:rPr>
              <a:t>With this camera we wanted to continue reinforcing our scene of darkness and lighting in objects of interest like the light and beer bottles. </a:t>
            </a:r>
          </a:p>
          <a:p>
            <a:pPr marL="342900" indent="-342900">
              <a:lnSpc>
                <a:spcPct val="100000"/>
              </a:lnSpc>
              <a:spcBef>
                <a:spcPts val="0"/>
              </a:spcBef>
              <a:spcAft>
                <a:spcPts val="0"/>
              </a:spcAft>
              <a:buClrTx/>
              <a:buSzTx/>
            </a:pPr>
            <a:endParaRPr lang="en-GB" sz="1700" dirty="0">
              <a:latin typeface="Lovelo Black" panose="02000000000000000000" pitchFamily="50" charset="0"/>
            </a:endParaRPr>
          </a:p>
          <a:p>
            <a:pPr marL="342900" indent="-342900">
              <a:lnSpc>
                <a:spcPct val="100000"/>
              </a:lnSpc>
              <a:spcBef>
                <a:spcPts val="0"/>
              </a:spcBef>
              <a:spcAft>
                <a:spcPts val="0"/>
              </a:spcAft>
              <a:buClrTx/>
              <a:buSzTx/>
            </a:pPr>
            <a:r>
              <a:rPr lang="en-GB" sz="1700" dirty="0" smtClean="0">
                <a:latin typeface="Lovelo Black" panose="02000000000000000000" pitchFamily="50" charset="0"/>
              </a:rPr>
              <a:t>But we also wanted to focus another important element of our scene. On the left side of our scene we can see the reflect of the lamp, the beer bottles and the piece of art. </a:t>
            </a:r>
          </a:p>
          <a:p>
            <a:pPr marL="342900" indent="-342900">
              <a:lnSpc>
                <a:spcPct val="100000"/>
              </a:lnSpc>
              <a:spcBef>
                <a:spcPts val="0"/>
              </a:spcBef>
              <a:spcAft>
                <a:spcPts val="0"/>
              </a:spcAft>
              <a:buClrTx/>
              <a:buSzTx/>
            </a:pPr>
            <a:endParaRPr lang="en-GB" sz="1700" dirty="0">
              <a:latin typeface="Lovelo Black" panose="02000000000000000000" pitchFamily="50" charset="0"/>
            </a:endParaRPr>
          </a:p>
          <a:p>
            <a:pPr marL="342900" indent="-342900">
              <a:lnSpc>
                <a:spcPct val="100000"/>
              </a:lnSpc>
              <a:spcBef>
                <a:spcPts val="0"/>
              </a:spcBef>
              <a:spcAft>
                <a:spcPts val="0"/>
              </a:spcAft>
              <a:buClrTx/>
              <a:buSzTx/>
            </a:pPr>
            <a:r>
              <a:rPr lang="en-GB" sz="1700" dirty="0" smtClean="0">
                <a:latin typeface="Lovelo Black" panose="02000000000000000000" pitchFamily="50" charset="0"/>
              </a:rPr>
              <a:t>With the help of the lights we create another point of interest in the image. We wanted an effect that will simulate a mirror, we got this with the reflection of the lights in the window. </a:t>
            </a:r>
            <a:endParaRPr lang="en-GB" sz="1700" dirty="0">
              <a:latin typeface="Lovelo Black" panose="02000000000000000000" pitchFamily="50" charset="0"/>
            </a:endParaRPr>
          </a:p>
        </p:txBody>
      </p:sp>
    </p:spTree>
    <p:extLst>
      <p:ext uri="{BB962C8B-B14F-4D97-AF65-F5344CB8AC3E}">
        <p14:creationId xmlns:p14="http://schemas.microsoft.com/office/powerpoint/2010/main" val="1382302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sz="2400" dirty="0">
                <a:solidFill>
                  <a:schemeClr val="accent4"/>
                </a:solidFill>
                <a:latin typeface="Panton Black italic Caps" panose="00000500000000000000" pitchFamily="50" charset="0"/>
              </a:rPr>
              <a:t>Image 3</a:t>
            </a:r>
            <a:r>
              <a:rPr lang="en-GB" sz="2400" dirty="0">
                <a:latin typeface="Panton Black italic Caps" panose="00000500000000000000" pitchFamily="50" charset="0"/>
              </a:rPr>
              <a:t>: Shows which objects we give more importance in our lives.</a:t>
            </a:r>
            <a:endParaRPr lang="es-ES_tradnl" sz="2400" dirty="0">
              <a:latin typeface="Panton Black italic Caps" panose="00000500000000000000" pitchFamily="50" charset="0"/>
            </a:endParaRPr>
          </a:p>
        </p:txBody>
      </p:sp>
      <p:sp>
        <p:nvSpPr>
          <p:cNvPr id="3" name="Marcador de texto 2"/>
          <p:cNvSpPr>
            <a:spLocks noGrp="1"/>
          </p:cNvSpPr>
          <p:nvPr>
            <p:ph type="body" idx="1"/>
          </p:nvPr>
        </p:nvSpPr>
        <p:spPr>
          <a:xfrm>
            <a:off x="628650" y="1376093"/>
            <a:ext cx="7886700" cy="3263400"/>
          </a:xfrm>
        </p:spPr>
        <p:txBody>
          <a:bodyPr/>
          <a:lstStyle/>
          <a:p>
            <a:pPr marL="342900" indent="-342900">
              <a:lnSpc>
                <a:spcPct val="100000"/>
              </a:lnSpc>
              <a:spcBef>
                <a:spcPts val="0"/>
              </a:spcBef>
              <a:spcAft>
                <a:spcPts val="0"/>
              </a:spcAft>
              <a:buClrTx/>
              <a:buSzTx/>
            </a:pPr>
            <a:r>
              <a:rPr lang="en-GB" sz="1600" dirty="0" smtClean="0">
                <a:latin typeface="Lovelo Black" panose="02000000000000000000" pitchFamily="50" charset="0"/>
              </a:rPr>
              <a:t>If we observe the lamp, we notice that we do not see a bulb, but if we see its projection in the window we will see that there is a bulb. We achieve this effect using the lights and reflections. </a:t>
            </a:r>
          </a:p>
          <a:p>
            <a:pPr marL="342900" indent="-342900">
              <a:lnSpc>
                <a:spcPct val="100000"/>
              </a:lnSpc>
              <a:spcBef>
                <a:spcPts val="0"/>
              </a:spcBef>
              <a:spcAft>
                <a:spcPts val="0"/>
              </a:spcAft>
              <a:buClrTx/>
              <a:buSzTx/>
            </a:pPr>
            <a:endParaRPr lang="en-GB" sz="1600" dirty="0">
              <a:latin typeface="Lovelo Black" panose="02000000000000000000" pitchFamily="50" charset="0"/>
            </a:endParaRPr>
          </a:p>
          <a:p>
            <a:pPr marL="342900" indent="-342900">
              <a:lnSpc>
                <a:spcPct val="100000"/>
              </a:lnSpc>
              <a:spcBef>
                <a:spcPts val="0"/>
              </a:spcBef>
              <a:spcAft>
                <a:spcPts val="0"/>
              </a:spcAft>
              <a:buClrTx/>
              <a:buSzTx/>
            </a:pPr>
            <a:r>
              <a:rPr lang="en-GB" sz="1600" dirty="0" smtClean="0">
                <a:latin typeface="Lovelo Black" panose="02000000000000000000" pitchFamily="50" charset="0"/>
              </a:rPr>
              <a:t>The overall purpose of this effect and the camera is to create the uncertainty of what is real. We project a different image of what we really are inside. </a:t>
            </a:r>
            <a:endParaRPr lang="en-GB" sz="1600" dirty="0">
              <a:latin typeface="Lovelo Black" panose="02000000000000000000" pitchFamily="50" charset="0"/>
            </a:endParaRPr>
          </a:p>
        </p:txBody>
      </p:sp>
    </p:spTree>
    <p:extLst>
      <p:ext uri="{BB962C8B-B14F-4D97-AF65-F5344CB8AC3E}">
        <p14:creationId xmlns:p14="http://schemas.microsoft.com/office/powerpoint/2010/main" val="4192482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Shape 203"/>
          <p:cNvPicPr preferRelativeResize="0"/>
          <p:nvPr/>
        </p:nvPicPr>
        <p:blipFill>
          <a:blip r:embed="rId3">
            <a:alphaModFix/>
          </a:blip>
          <a:stretch>
            <a:fillRect/>
          </a:stretch>
        </p:blipFill>
        <p:spPr>
          <a:xfrm>
            <a:off x="152400" y="1252424"/>
            <a:ext cx="8577874" cy="3738673"/>
          </a:xfrm>
          <a:prstGeom prst="rect">
            <a:avLst/>
          </a:prstGeom>
          <a:noFill/>
          <a:ln>
            <a:noFill/>
          </a:ln>
        </p:spPr>
      </p:pic>
      <p:sp>
        <p:nvSpPr>
          <p:cNvPr id="204" name="Shape 204"/>
          <p:cNvSpPr txBox="1">
            <a:spLocks noGrp="1"/>
          </p:cNvSpPr>
          <p:nvPr>
            <p:ph type="title"/>
          </p:nvPr>
        </p:nvSpPr>
        <p:spPr>
          <a:xfrm>
            <a:off x="628650" y="273850"/>
            <a:ext cx="8224200" cy="676500"/>
          </a:xfrm>
          <a:prstGeom prst="rect">
            <a:avLst/>
          </a:prstGeom>
        </p:spPr>
        <p:txBody>
          <a:bodyPr wrap="square" lIns="91425" tIns="91425" rIns="91425" bIns="91425" anchor="ctr" anchorCtr="0">
            <a:noAutofit/>
          </a:bodyPr>
          <a:lstStyle/>
          <a:p>
            <a:pPr lvl="0" algn="ctr"/>
            <a:r>
              <a:rPr lang="en-US" sz="2400" dirty="0">
                <a:solidFill>
                  <a:schemeClr val="accent4"/>
                </a:solidFill>
                <a:latin typeface="Panton Black italic Caps" panose="00000500000000000000" pitchFamily="50" charset="0"/>
              </a:rPr>
              <a:t>Image 4</a:t>
            </a:r>
            <a:r>
              <a:rPr lang="en-US" sz="2400" dirty="0">
                <a:latin typeface="Panton Black italic Caps" panose="00000500000000000000" pitchFamily="50" charset="0"/>
              </a:rPr>
              <a:t>: </a:t>
            </a:r>
            <a:r>
              <a:rPr lang="en" sz="2400" dirty="0" smtClean="0">
                <a:latin typeface="Panton Black Caps" panose="00000500000000000000" pitchFamily="50" charset="0"/>
              </a:rPr>
              <a:t>Shows </a:t>
            </a:r>
            <a:r>
              <a:rPr lang="en" sz="2400" dirty="0">
                <a:latin typeface="Panton Black Caps" panose="00000500000000000000" pitchFamily="50" charset="0"/>
              </a:rPr>
              <a:t>that even if forgotten, art and literature are </a:t>
            </a:r>
            <a:r>
              <a:rPr lang="en" sz="2400" dirty="0" smtClean="0">
                <a:latin typeface="Panton Black Caps" panose="00000500000000000000" pitchFamily="50" charset="0"/>
              </a:rPr>
              <a:t>CAN BE a source </a:t>
            </a:r>
            <a:r>
              <a:rPr lang="en" sz="2400" dirty="0">
                <a:latin typeface="Panton Black Caps" panose="00000500000000000000" pitchFamily="50" charset="0"/>
              </a:rPr>
              <a:t>of enlightenment.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2400" dirty="0">
                <a:solidFill>
                  <a:schemeClr val="accent4"/>
                </a:solidFill>
                <a:latin typeface="Panton Black italic Caps" panose="00000500000000000000" pitchFamily="50" charset="0"/>
              </a:rPr>
              <a:t>Image 4</a:t>
            </a:r>
            <a:r>
              <a:rPr lang="en-US" sz="2400" dirty="0">
                <a:latin typeface="Panton Black italic Caps" panose="00000500000000000000" pitchFamily="50" charset="0"/>
              </a:rPr>
              <a:t>: </a:t>
            </a:r>
            <a:r>
              <a:rPr lang="en" sz="2400" dirty="0">
                <a:latin typeface="Panton Black italic Caps" panose="00000500000000000000" pitchFamily="50" charset="0"/>
              </a:rPr>
              <a:t>Shows that even if forgotten, art and literature are the true source of enlightenment.</a:t>
            </a:r>
            <a:endParaRPr lang="es-ES_tradnl" sz="2400" dirty="0">
              <a:latin typeface="Panton Black italic Caps" panose="00000500000000000000" pitchFamily="50" charset="0"/>
            </a:endParaRPr>
          </a:p>
        </p:txBody>
      </p:sp>
      <p:sp>
        <p:nvSpPr>
          <p:cNvPr id="3" name="Marcador de texto 2"/>
          <p:cNvSpPr>
            <a:spLocks noGrp="1"/>
          </p:cNvSpPr>
          <p:nvPr>
            <p:ph type="body" idx="1"/>
          </p:nvPr>
        </p:nvSpPr>
        <p:spPr>
          <a:xfrm>
            <a:off x="639536" y="1369218"/>
            <a:ext cx="7886700" cy="3263400"/>
          </a:xfrm>
        </p:spPr>
        <p:txBody>
          <a:bodyPr/>
          <a:lstStyle/>
          <a:p>
            <a:pPr marL="342900" indent="-342900">
              <a:lnSpc>
                <a:spcPct val="100000"/>
              </a:lnSpc>
              <a:spcBef>
                <a:spcPts val="0"/>
              </a:spcBef>
              <a:spcAft>
                <a:spcPts val="0"/>
              </a:spcAft>
              <a:buClrTx/>
              <a:buSzTx/>
            </a:pPr>
            <a:r>
              <a:rPr lang="en-GB" sz="1700" dirty="0" smtClean="0">
                <a:latin typeface="Lovelo Black" panose="02000000000000000000" pitchFamily="50" charset="0"/>
              </a:rPr>
              <a:t>This is a complete image to achieve our intent. We wanted to show that knowledge is only in a corner of our personality and we achieve this intention through the low illumination and shadows effects. </a:t>
            </a:r>
          </a:p>
          <a:p>
            <a:pPr marL="342900" indent="-342900">
              <a:lnSpc>
                <a:spcPct val="100000"/>
              </a:lnSpc>
              <a:spcBef>
                <a:spcPts val="0"/>
              </a:spcBef>
              <a:spcAft>
                <a:spcPts val="0"/>
              </a:spcAft>
              <a:buClrTx/>
              <a:buSzTx/>
            </a:pPr>
            <a:endParaRPr lang="en-GB" sz="1700" dirty="0">
              <a:latin typeface="Lovelo Black" panose="02000000000000000000" pitchFamily="50" charset="0"/>
            </a:endParaRPr>
          </a:p>
          <a:p>
            <a:pPr marL="342900" indent="-342900">
              <a:lnSpc>
                <a:spcPct val="100000"/>
              </a:lnSpc>
              <a:spcBef>
                <a:spcPts val="0"/>
              </a:spcBef>
              <a:spcAft>
                <a:spcPts val="0"/>
              </a:spcAft>
              <a:buClrTx/>
              <a:buSzTx/>
            </a:pPr>
            <a:r>
              <a:rPr lang="en-GB" sz="1700" dirty="0">
                <a:latin typeface="Lovelo Black" panose="02000000000000000000" pitchFamily="50" charset="0"/>
              </a:rPr>
              <a:t>W</a:t>
            </a:r>
            <a:r>
              <a:rPr lang="en-GB" sz="1700" dirty="0" smtClean="0">
                <a:latin typeface="Lovelo Black" panose="02000000000000000000" pitchFamily="50" charset="0"/>
              </a:rPr>
              <a:t>e also leave a space without illumination to show that although we still have many resource to acquire knowledge we do not take advantage of them, we prefer to feed our mind with digital content. </a:t>
            </a:r>
            <a:endParaRPr lang="en-GB" sz="1700" dirty="0">
              <a:latin typeface="Lovelo Black" panose="02000000000000000000" pitchFamily="50" charset="0"/>
            </a:endParaRPr>
          </a:p>
        </p:txBody>
      </p:sp>
    </p:spTree>
    <p:extLst>
      <p:ext uri="{BB962C8B-B14F-4D97-AF65-F5344CB8AC3E}">
        <p14:creationId xmlns:p14="http://schemas.microsoft.com/office/powerpoint/2010/main" val="3952812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ctrTitle"/>
          </p:nvPr>
        </p:nvSpPr>
        <p:spPr>
          <a:xfrm>
            <a:off x="311708" y="744575"/>
            <a:ext cx="8520600" cy="2052600"/>
          </a:xfrm>
          <a:prstGeom prst="rect">
            <a:avLst/>
          </a:prstGeom>
          <a:noFill/>
          <a:ln>
            <a:noFill/>
          </a:ln>
        </p:spPr>
        <p:txBody>
          <a:bodyPr wrap="square" lIns="68575" tIns="34275" rIns="68575" bIns="34275" anchor="b" anchorCtr="0">
            <a:noAutofit/>
          </a:bodyPr>
          <a:lstStyle/>
          <a:p>
            <a:pPr marL="0" marR="0" lvl="0" indent="0" algn="ctr" rtl="0">
              <a:lnSpc>
                <a:spcPct val="90000"/>
              </a:lnSpc>
              <a:spcBef>
                <a:spcPts val="0"/>
              </a:spcBef>
              <a:buClr>
                <a:schemeClr val="dk1"/>
              </a:buClr>
              <a:buSzPct val="25000"/>
              <a:buFont typeface="Calibri"/>
              <a:buNone/>
            </a:pPr>
            <a:r>
              <a:rPr lang="en" sz="4500" b="0" i="0" u="none" strike="noStrike" cap="none" dirty="0">
                <a:solidFill>
                  <a:schemeClr val="dk1"/>
                </a:solidFill>
                <a:latin typeface="Panton Black italic Caps" panose="00000500000000000000" pitchFamily="50" charset="0"/>
                <a:ea typeface="Calibri"/>
                <a:cs typeface="Calibri"/>
                <a:sym typeface="Calibri"/>
              </a:rPr>
              <a:t>Conclusions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italic Caps" panose="00000500000000000000" pitchFamily="50" charset="0"/>
                <a:sym typeface="Calibri"/>
              </a:rPr>
              <a:t>Technical Conclusions</a:t>
            </a:r>
          </a:p>
        </p:txBody>
      </p:sp>
      <p:sp>
        <p:nvSpPr>
          <p:cNvPr id="215" name="Shape 215"/>
          <p:cNvSpPr txBox="1">
            <a:spLocks noGrp="1"/>
          </p:cNvSpPr>
          <p:nvPr>
            <p:ph type="body" idx="1"/>
          </p:nvPr>
        </p:nvSpPr>
        <p:spPr>
          <a:xfrm>
            <a:off x="628650" y="1116796"/>
            <a:ext cx="7886700" cy="3516600"/>
          </a:xfrm>
          <a:prstGeom prst="rect">
            <a:avLst/>
          </a:prstGeom>
          <a:noFill/>
          <a:ln>
            <a:noFill/>
          </a:ln>
        </p:spPr>
        <p:txBody>
          <a:bodyPr wrap="square" lIns="68575" tIns="34275" rIns="68575" bIns="34275" anchor="t" anchorCtr="0">
            <a:noAutofit/>
          </a:bodyPr>
          <a:lstStyle/>
          <a:p>
            <a:pPr marL="457200" marR="0" lvl="0" indent="-228600" algn="l" rtl="0">
              <a:lnSpc>
                <a:spcPct val="90000"/>
              </a:lnSpc>
              <a:spcBef>
                <a:spcPts val="800"/>
              </a:spcBef>
            </a:pPr>
            <a:r>
              <a:rPr lang="en" sz="1400" dirty="0">
                <a:latin typeface="Lovelo Black" panose="02000000000000000000" pitchFamily="50" charset="0"/>
              </a:rPr>
              <a:t>Some technical difficulties we found were mostly on textures, camera positioning and compositions</a:t>
            </a:r>
            <a:r>
              <a:rPr lang="en" sz="1400" dirty="0" smtClean="0">
                <a:latin typeface="Lovelo Black" panose="02000000000000000000" pitchFamily="50" charset="0"/>
              </a:rPr>
              <a:t>. Using models from external sources was a challenge in istelf to texture properly and according to our scene as it was originally done with a much difficult way that the ones learned in class and in homeworks, making us search and learn different ways of doing it.</a:t>
            </a:r>
          </a:p>
          <a:p>
            <a:pPr marL="457200" marR="0" lvl="0" indent="-228600" algn="l" rtl="0">
              <a:lnSpc>
                <a:spcPct val="90000"/>
              </a:lnSpc>
              <a:spcBef>
                <a:spcPts val="800"/>
              </a:spcBef>
            </a:pPr>
            <a:r>
              <a:rPr lang="en" sz="1400" dirty="0" smtClean="0">
                <a:latin typeface="Lovelo Black" panose="02000000000000000000" pitchFamily="50" charset="0"/>
              </a:rPr>
              <a:t>However</a:t>
            </a:r>
            <a:r>
              <a:rPr lang="en" sz="1400" dirty="0">
                <a:latin typeface="Lovelo Black" panose="02000000000000000000" pitchFamily="50" charset="0"/>
              </a:rPr>
              <a:t>, we found interesting the different features that each rendering </a:t>
            </a:r>
            <a:r>
              <a:rPr lang="en" sz="1400" dirty="0" smtClean="0">
                <a:latin typeface="Lovelo Black" panose="02000000000000000000" pitchFamily="50" charset="0"/>
              </a:rPr>
              <a:t>option offers </a:t>
            </a:r>
            <a:r>
              <a:rPr lang="en" sz="1400" dirty="0">
                <a:latin typeface="Lovelo Black" panose="02000000000000000000" pitchFamily="50" charset="0"/>
              </a:rPr>
              <a:t>and the variety of compositions</a:t>
            </a:r>
            <a:r>
              <a:rPr lang="en" sz="1400" dirty="0" smtClean="0">
                <a:latin typeface="Lovelo Black" panose="02000000000000000000" pitchFamily="50" charset="0"/>
              </a:rPr>
              <a:t>. Finding the right lighting and the right angle to show our work was also a very tiring but worthwhile task as we could see clearly our work take shape as we wanted it to do.</a:t>
            </a:r>
          </a:p>
          <a:p>
            <a:pPr marL="457200" marR="0" lvl="0" indent="-228600" algn="l" rtl="0">
              <a:lnSpc>
                <a:spcPct val="90000"/>
              </a:lnSpc>
              <a:spcBef>
                <a:spcPts val="800"/>
              </a:spcBef>
            </a:pPr>
            <a:r>
              <a:rPr lang="en" sz="1400" dirty="0" smtClean="0">
                <a:latin typeface="Lovelo Black" panose="02000000000000000000" pitchFamily="50" charset="0"/>
              </a:rPr>
              <a:t>This Teamwork based project helped us put into practice the different lessons learned from the very beginning, contemplating all the topics reviewed. Also, this activity made us think critically about different subjects th</a:t>
            </a:r>
            <a:r>
              <a:rPr lang="es-MX" sz="1400" dirty="0" smtClean="0">
                <a:latin typeface="Lovelo Black" panose="02000000000000000000" pitchFamily="50" charset="0"/>
              </a:rPr>
              <a:t>at</a:t>
            </a:r>
            <a:r>
              <a:rPr lang="en" sz="1400" dirty="0">
                <a:latin typeface="Lovelo Black" panose="02000000000000000000" pitchFamily="50" charset="0"/>
              </a:rPr>
              <a:t> </a:t>
            </a:r>
            <a:r>
              <a:rPr lang="en" sz="1400" dirty="0" smtClean="0">
                <a:latin typeface="Lovelo Black" panose="02000000000000000000" pitchFamily="50" charset="0"/>
              </a:rPr>
              <a:t>might not seem at first hand related to the course, but can be a part of it if we PUT OUR CREATIVITY INTO IT.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italic Caps" panose="00000500000000000000" pitchFamily="50" charset="0"/>
                <a:sym typeface="Calibri"/>
              </a:rPr>
              <a:t>Technical Conclusions</a:t>
            </a:r>
          </a:p>
        </p:txBody>
      </p:sp>
      <p:sp>
        <p:nvSpPr>
          <p:cNvPr id="215" name="Shape 215"/>
          <p:cNvSpPr txBox="1">
            <a:spLocks noGrp="1"/>
          </p:cNvSpPr>
          <p:nvPr>
            <p:ph type="body" idx="1"/>
          </p:nvPr>
        </p:nvSpPr>
        <p:spPr>
          <a:xfrm>
            <a:off x="628650" y="1329927"/>
            <a:ext cx="7886700" cy="3516600"/>
          </a:xfrm>
          <a:prstGeom prst="rect">
            <a:avLst/>
          </a:prstGeom>
          <a:noFill/>
          <a:ln>
            <a:noFill/>
          </a:ln>
        </p:spPr>
        <p:txBody>
          <a:bodyPr wrap="square" lIns="68575" tIns="34275" rIns="68575" bIns="34275" anchor="t" anchorCtr="0">
            <a:noAutofit/>
          </a:bodyPr>
          <a:lstStyle/>
          <a:p>
            <a:pPr marL="457200" lvl="0" indent="-228600"/>
            <a:r>
              <a:rPr lang="es-MX" sz="1400" dirty="0" err="1" smtClean="0">
                <a:latin typeface="Lovelo Black" panose="02000000000000000000" pitchFamily="50" charset="0"/>
              </a:rPr>
              <a:t>This</a:t>
            </a:r>
            <a:r>
              <a:rPr lang="en" sz="1400" dirty="0" smtClean="0">
                <a:latin typeface="Lovelo Black" panose="02000000000000000000" pitchFamily="50" charset="0"/>
              </a:rPr>
              <a:t> way of </a:t>
            </a:r>
            <a:r>
              <a:rPr lang="es-MX" sz="1400" dirty="0" err="1" smtClean="0">
                <a:latin typeface="Lovelo Black" panose="02000000000000000000" pitchFamily="50" charset="0"/>
              </a:rPr>
              <a:t>approaching</a:t>
            </a:r>
            <a:r>
              <a:rPr lang="es-MX" sz="1400" dirty="0" smtClean="0">
                <a:latin typeface="Lovelo Black" panose="02000000000000000000" pitchFamily="50" charset="0"/>
              </a:rPr>
              <a:t> </a:t>
            </a:r>
            <a:r>
              <a:rPr lang="es-MX" sz="1400" dirty="0" err="1" smtClean="0">
                <a:latin typeface="Lovelo Black" panose="02000000000000000000" pitchFamily="50" charset="0"/>
              </a:rPr>
              <a:t>the</a:t>
            </a:r>
            <a:r>
              <a:rPr lang="es-MX" sz="1400" dirty="0" smtClean="0">
                <a:latin typeface="Lovelo Black" panose="02000000000000000000" pitchFamily="50" charset="0"/>
              </a:rPr>
              <a:t> Project </a:t>
            </a:r>
            <a:r>
              <a:rPr lang="es-MX" sz="1400" dirty="0" err="1" smtClean="0">
                <a:latin typeface="Lovelo Black" panose="02000000000000000000" pitchFamily="50" charset="0"/>
              </a:rPr>
              <a:t>made</a:t>
            </a:r>
            <a:r>
              <a:rPr lang="es-MX" sz="1400" dirty="0" smtClean="0">
                <a:latin typeface="Lovelo Black" panose="02000000000000000000" pitchFamily="50" charset="0"/>
              </a:rPr>
              <a:t> </a:t>
            </a:r>
            <a:r>
              <a:rPr lang="es-MX" sz="1400" dirty="0" err="1" smtClean="0">
                <a:latin typeface="Lovelo Black" panose="02000000000000000000" pitchFamily="50" charset="0"/>
              </a:rPr>
              <a:t>us</a:t>
            </a:r>
            <a:r>
              <a:rPr lang="es-MX" sz="1400" dirty="0" smtClean="0">
                <a:latin typeface="Lovelo Black" panose="02000000000000000000" pitchFamily="50" charset="0"/>
              </a:rPr>
              <a:t> </a:t>
            </a:r>
            <a:r>
              <a:rPr lang="es-MX" sz="1400" dirty="0" err="1" smtClean="0">
                <a:latin typeface="Lovelo Black" panose="02000000000000000000" pitchFamily="50" charset="0"/>
              </a:rPr>
              <a:t>discuss</a:t>
            </a:r>
            <a:r>
              <a:rPr lang="es-MX" sz="1400" dirty="0" smtClean="0">
                <a:latin typeface="Lovelo Black" panose="02000000000000000000" pitchFamily="50" charset="0"/>
              </a:rPr>
              <a:t> and </a:t>
            </a:r>
            <a:r>
              <a:rPr lang="es-MX" sz="1400" dirty="0" err="1" smtClean="0">
                <a:latin typeface="Lovelo Black" panose="02000000000000000000" pitchFamily="50" charset="0"/>
              </a:rPr>
              <a:t>find</a:t>
            </a:r>
            <a:r>
              <a:rPr lang="es-MX" sz="1400" dirty="0" smtClean="0">
                <a:latin typeface="Lovelo Black" panose="02000000000000000000" pitchFamily="50" charset="0"/>
              </a:rPr>
              <a:t> a </a:t>
            </a:r>
            <a:r>
              <a:rPr lang="es-MX" sz="1400" dirty="0" err="1" smtClean="0">
                <a:latin typeface="Lovelo Black" panose="02000000000000000000" pitchFamily="50" charset="0"/>
              </a:rPr>
              <a:t>common</a:t>
            </a:r>
            <a:r>
              <a:rPr lang="es-MX" sz="1400" dirty="0" smtClean="0">
                <a:latin typeface="Lovelo Black" panose="02000000000000000000" pitchFamily="50" charset="0"/>
              </a:rPr>
              <a:t> </a:t>
            </a:r>
            <a:r>
              <a:rPr lang="en-US" sz="1400" dirty="0" smtClean="0">
                <a:latin typeface="Lovelo Black" panose="02000000000000000000" pitchFamily="50" charset="0"/>
              </a:rPr>
              <a:t>way of thinking to imagine the closed room to represent.</a:t>
            </a:r>
            <a:endParaRPr lang="en" sz="1400" dirty="0" smtClean="0">
              <a:latin typeface="Lovelo Black" panose="02000000000000000000" pitchFamily="50" charset="0"/>
            </a:endParaRPr>
          </a:p>
          <a:p>
            <a:pPr marL="457200" marR="0" lvl="0" indent="-228600" algn="l" rtl="0">
              <a:lnSpc>
                <a:spcPct val="90000"/>
              </a:lnSpc>
              <a:spcBef>
                <a:spcPts val="800"/>
              </a:spcBef>
            </a:pPr>
            <a:r>
              <a:rPr lang="en" sz="1400" dirty="0" smtClean="0">
                <a:latin typeface="Lovelo Black" panose="02000000000000000000" pitchFamily="50" charset="0"/>
              </a:rPr>
              <a:t>We </a:t>
            </a:r>
            <a:r>
              <a:rPr lang="en" sz="1400" dirty="0">
                <a:latin typeface="Lovelo Black" panose="02000000000000000000" pitchFamily="50" charset="0"/>
              </a:rPr>
              <a:t>found that the models, lighting, shadows, cameras and different tools can help shape and represent an idea within a closed room</a:t>
            </a:r>
            <a:r>
              <a:rPr lang="en" sz="1400" dirty="0" smtClean="0">
                <a:latin typeface="Lovelo Black" panose="02000000000000000000" pitchFamily="50" charset="0"/>
              </a:rPr>
              <a:t>.</a:t>
            </a:r>
          </a:p>
          <a:p>
            <a:pPr marL="457200" marR="0" lvl="0" indent="-228600" algn="l" rtl="0">
              <a:lnSpc>
                <a:spcPct val="90000"/>
              </a:lnSpc>
              <a:spcBef>
                <a:spcPts val="800"/>
              </a:spcBef>
            </a:pPr>
            <a:r>
              <a:rPr lang="en" sz="1400" dirty="0" smtClean="0">
                <a:latin typeface="Lovelo Black" panose="02000000000000000000" pitchFamily="50" charset="0"/>
              </a:rPr>
              <a:t>We would like to take part in projects with a similar approach if possible, as it is quite satisfactory to reach a common ground and see it take shape as we imagined it even if we face technical difficulties in our way there.</a:t>
            </a:r>
            <a:endParaRPr lang="en" sz="1400" dirty="0">
              <a:latin typeface="Lovelo Black" panose="02000000000000000000" pitchFamily="50" charset="0"/>
            </a:endParaRPr>
          </a:p>
        </p:txBody>
      </p:sp>
    </p:spTree>
    <p:extLst>
      <p:ext uri="{BB962C8B-B14F-4D97-AF65-F5344CB8AC3E}">
        <p14:creationId xmlns:p14="http://schemas.microsoft.com/office/powerpoint/2010/main" val="1420006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Lovelo Black" panose="02000000000000000000" pitchFamily="50" charset="0"/>
                <a:sym typeface="Calibri"/>
              </a:rPr>
              <a:t>Introduction</a:t>
            </a:r>
          </a:p>
        </p:txBody>
      </p:sp>
      <p:sp>
        <p:nvSpPr>
          <p:cNvPr id="78" name="Shape 78"/>
          <p:cNvSpPr txBox="1">
            <a:spLocks noGrp="1"/>
          </p:cNvSpPr>
          <p:nvPr>
            <p:ph type="body" idx="1"/>
          </p:nvPr>
        </p:nvSpPr>
        <p:spPr>
          <a:xfrm>
            <a:off x="628650" y="1369218"/>
            <a:ext cx="7886700" cy="3263400"/>
          </a:xfrm>
          <a:prstGeom prst="rect">
            <a:avLst/>
          </a:prstGeom>
          <a:noFill/>
          <a:ln>
            <a:noFill/>
          </a:ln>
        </p:spPr>
        <p:txBody>
          <a:bodyPr wrap="square" lIns="68575" tIns="34275" rIns="68575" bIns="34275" anchor="t" anchorCtr="0">
            <a:noAutofit/>
          </a:bodyPr>
          <a:lstStyle/>
          <a:p>
            <a:pPr marL="457200" marR="0" lvl="0" indent="-228600" algn="l" rtl="0">
              <a:lnSpc>
                <a:spcPct val="90000"/>
              </a:lnSpc>
              <a:spcBef>
                <a:spcPts val="0"/>
              </a:spcBef>
              <a:spcAft>
                <a:spcPts val="0"/>
              </a:spcAft>
            </a:pPr>
            <a:r>
              <a:rPr lang="en" dirty="0">
                <a:latin typeface="Lovelo Black" panose="02000000000000000000" pitchFamily="50" charset="0"/>
              </a:rPr>
              <a:t>We wanted to create a </a:t>
            </a:r>
            <a:r>
              <a:rPr lang="en" dirty="0">
                <a:solidFill>
                  <a:srgbClr val="FF9900"/>
                </a:solidFill>
                <a:latin typeface="Lovelo Black" panose="02000000000000000000" pitchFamily="50" charset="0"/>
              </a:rPr>
              <a:t>living room</a:t>
            </a:r>
            <a:r>
              <a:rPr lang="en" dirty="0">
                <a:latin typeface="Lovelo Black" panose="02000000000000000000" pitchFamily="50" charset="0"/>
              </a:rPr>
              <a:t> consisting of elements such </a:t>
            </a:r>
            <a:r>
              <a:rPr lang="en" dirty="0" smtClean="0">
                <a:latin typeface="Lovelo Black" panose="02000000000000000000" pitchFamily="50" charset="0"/>
              </a:rPr>
              <a:t>as tables</a:t>
            </a:r>
            <a:r>
              <a:rPr lang="en" dirty="0">
                <a:latin typeface="Lovelo Black" panose="02000000000000000000" pitchFamily="50" charset="0"/>
              </a:rPr>
              <a:t>, a TV, books, sofas, etc. </a:t>
            </a:r>
          </a:p>
          <a:p>
            <a:pPr marL="0" marR="0" lvl="0" indent="0" algn="l" rtl="0">
              <a:lnSpc>
                <a:spcPct val="90000"/>
              </a:lnSpc>
              <a:spcBef>
                <a:spcPts val="0"/>
              </a:spcBef>
              <a:spcAft>
                <a:spcPts val="0"/>
              </a:spcAft>
              <a:buNone/>
            </a:pPr>
            <a:endParaRPr dirty="0">
              <a:latin typeface="Lovelo Black" panose="02000000000000000000" pitchFamily="50" charset="0"/>
            </a:endParaRPr>
          </a:p>
          <a:p>
            <a:pPr marL="0" marR="0" lvl="0" indent="0" algn="l" rtl="0">
              <a:lnSpc>
                <a:spcPct val="90000"/>
              </a:lnSpc>
              <a:spcBef>
                <a:spcPts val="0"/>
              </a:spcBef>
              <a:spcAft>
                <a:spcPts val="0"/>
              </a:spcAft>
              <a:buNone/>
            </a:pPr>
            <a:endParaRPr sz="600" dirty="0">
              <a:latin typeface="Lovelo Black" panose="02000000000000000000" pitchFamily="50" charset="0"/>
            </a:endParaRPr>
          </a:p>
          <a:p>
            <a:pPr marL="457200" marR="0" lvl="0" indent="-228600" algn="l" rtl="0">
              <a:lnSpc>
                <a:spcPct val="90000"/>
              </a:lnSpc>
              <a:spcBef>
                <a:spcPts val="0"/>
              </a:spcBef>
              <a:spcAft>
                <a:spcPts val="0"/>
              </a:spcAft>
            </a:pPr>
            <a:r>
              <a:rPr lang="en" dirty="0" smtClean="0">
                <a:latin typeface="Lovelo Black" panose="02000000000000000000" pitchFamily="50" charset="0"/>
              </a:rPr>
              <a:t>But </a:t>
            </a:r>
            <a:r>
              <a:rPr lang="en" dirty="0">
                <a:latin typeface="Lovelo Black" panose="02000000000000000000" pitchFamily="50" charset="0"/>
              </a:rPr>
              <a:t>a normal living room is boring, so we added elements to </a:t>
            </a:r>
            <a:r>
              <a:rPr lang="en" dirty="0">
                <a:solidFill>
                  <a:srgbClr val="FF9900"/>
                </a:solidFill>
                <a:latin typeface="Lovelo Black" panose="02000000000000000000" pitchFamily="50" charset="0"/>
              </a:rPr>
              <a:t>exemplify the relation between art and the modern era</a:t>
            </a:r>
            <a:r>
              <a:rPr lang="en" dirty="0">
                <a:latin typeface="Lovelo Black" panose="02000000000000000000" pitchFamily="50" charset="0"/>
              </a:rPr>
              <a:t>. </a:t>
            </a:r>
          </a:p>
          <a:p>
            <a:pPr marL="0" marR="0" lvl="0" indent="0" algn="l" rtl="0">
              <a:lnSpc>
                <a:spcPct val="90000"/>
              </a:lnSpc>
              <a:spcBef>
                <a:spcPts val="0"/>
              </a:spcBef>
              <a:spcAft>
                <a:spcPts val="0"/>
              </a:spcAft>
              <a:buNone/>
            </a:pPr>
            <a:endParaRPr dirty="0">
              <a:latin typeface="Lovelo Black" panose="02000000000000000000" pitchFamily="50" charset="0"/>
            </a:endParaRPr>
          </a:p>
          <a:p>
            <a:pPr marL="457200" marR="0" lvl="0" indent="-228600" algn="l" rtl="0">
              <a:lnSpc>
                <a:spcPct val="90000"/>
              </a:lnSpc>
              <a:spcBef>
                <a:spcPts val="0"/>
              </a:spcBef>
              <a:spcAft>
                <a:spcPts val="0"/>
              </a:spcAft>
            </a:pPr>
            <a:r>
              <a:rPr lang="en" dirty="0">
                <a:latin typeface="Lovelo Black" panose="02000000000000000000" pitchFamily="50" charset="0"/>
              </a:rPr>
              <a:t>Using modern elements we wanted to </a:t>
            </a:r>
            <a:r>
              <a:rPr lang="en" dirty="0">
                <a:solidFill>
                  <a:schemeClr val="accent4">
                    <a:lumMod val="75000"/>
                  </a:schemeClr>
                </a:solidFill>
                <a:latin typeface="Lovelo Black" panose="02000000000000000000" pitchFamily="50" charset="0"/>
              </a:rPr>
              <a:t>show how </a:t>
            </a:r>
            <a:r>
              <a:rPr lang="en" dirty="0">
                <a:solidFill>
                  <a:srgbClr val="FF9900"/>
                </a:solidFill>
                <a:latin typeface="Lovelo Black" panose="02000000000000000000" pitchFamily="50" charset="0"/>
              </a:rPr>
              <a:t>technology </a:t>
            </a:r>
            <a:r>
              <a:rPr lang="en" dirty="0">
                <a:solidFill>
                  <a:schemeClr val="accent4">
                    <a:lumMod val="75000"/>
                  </a:schemeClr>
                </a:solidFill>
                <a:latin typeface="Lovelo Black" panose="02000000000000000000" pitchFamily="50" charset="0"/>
              </a:rPr>
              <a:t>is </a:t>
            </a:r>
            <a:r>
              <a:rPr lang="en" dirty="0" smtClean="0">
                <a:solidFill>
                  <a:schemeClr val="accent4">
                    <a:lumMod val="75000"/>
                  </a:schemeClr>
                </a:solidFill>
                <a:latin typeface="Lovelo Black" panose="02000000000000000000" pitchFamily="50" charset="0"/>
              </a:rPr>
              <a:t>impacting </a:t>
            </a:r>
            <a:r>
              <a:rPr lang="en" dirty="0">
                <a:solidFill>
                  <a:srgbClr val="FF9900"/>
                </a:solidFill>
                <a:latin typeface="Lovelo Black" panose="02000000000000000000" pitchFamily="50" charset="0"/>
              </a:rPr>
              <a:t>our </a:t>
            </a:r>
            <a:r>
              <a:rPr lang="en" dirty="0" smtClean="0">
                <a:solidFill>
                  <a:srgbClr val="FF9900"/>
                </a:solidFill>
                <a:latin typeface="Lovelo Black" panose="02000000000000000000" pitchFamily="50" charset="0"/>
              </a:rPr>
              <a:t>way of </a:t>
            </a:r>
            <a:r>
              <a:rPr lang="en" dirty="0" smtClean="0">
                <a:solidFill>
                  <a:schemeClr val="accent4">
                    <a:lumMod val="75000"/>
                  </a:schemeClr>
                </a:solidFill>
                <a:latin typeface="Lovelo Black" panose="02000000000000000000" pitchFamily="50" charset="0"/>
              </a:rPr>
              <a:t>living </a:t>
            </a:r>
            <a:r>
              <a:rPr lang="en" dirty="0">
                <a:solidFill>
                  <a:schemeClr val="accent4">
                    <a:lumMod val="75000"/>
                  </a:schemeClr>
                </a:solidFill>
                <a:latin typeface="Lovelo Black" panose="02000000000000000000" pitchFamily="50" charset="0"/>
              </a:rPr>
              <a:t>and </a:t>
            </a:r>
            <a:r>
              <a:rPr lang="en" dirty="0">
                <a:solidFill>
                  <a:srgbClr val="FF9900"/>
                </a:solidFill>
                <a:latin typeface="Lovelo Black" panose="02000000000000000000" pitchFamily="50" charset="0"/>
              </a:rPr>
              <a:t>how we react to our emotions</a:t>
            </a:r>
            <a:r>
              <a:rPr lang="en" dirty="0">
                <a:latin typeface="Lovelo Black" panose="02000000000000000000" pitchFamily="50" charset="0"/>
              </a:rPr>
              <a:t>.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italic Caps" panose="00000500000000000000" pitchFamily="50" charset="0"/>
                <a:sym typeface="Calibri"/>
              </a:rPr>
              <a:t>Ethical Conclusions</a:t>
            </a:r>
          </a:p>
        </p:txBody>
      </p:sp>
      <p:sp>
        <p:nvSpPr>
          <p:cNvPr id="221" name="Shape 221"/>
          <p:cNvSpPr txBox="1">
            <a:spLocks noGrp="1"/>
          </p:cNvSpPr>
          <p:nvPr>
            <p:ph type="body" idx="1"/>
          </p:nvPr>
        </p:nvSpPr>
        <p:spPr>
          <a:xfrm>
            <a:off x="690527" y="1109913"/>
            <a:ext cx="7886700" cy="3263400"/>
          </a:xfrm>
          <a:prstGeom prst="rect">
            <a:avLst/>
          </a:prstGeom>
          <a:noFill/>
          <a:ln>
            <a:noFill/>
          </a:ln>
        </p:spPr>
        <p:txBody>
          <a:bodyPr wrap="square" lIns="68575" tIns="34275" rIns="68575" bIns="34275" anchor="t" anchorCtr="0">
            <a:noAutofit/>
          </a:bodyPr>
          <a:lstStyle/>
          <a:p>
            <a:pPr marL="457200" marR="0" lvl="0" indent="-228600" algn="l" rtl="0">
              <a:lnSpc>
                <a:spcPct val="90000"/>
              </a:lnSpc>
              <a:spcBef>
                <a:spcPts val="800"/>
              </a:spcBef>
            </a:pPr>
            <a:r>
              <a:rPr lang="en" sz="1400" dirty="0">
                <a:latin typeface="Lovelo Black" panose="02000000000000000000" pitchFamily="50" charset="0"/>
              </a:rPr>
              <a:t>Our project tries to demonstrate </a:t>
            </a:r>
            <a:r>
              <a:rPr lang="en" sz="1400" dirty="0">
                <a:solidFill>
                  <a:srgbClr val="FF9900"/>
                </a:solidFill>
                <a:latin typeface="Lovelo Black" panose="02000000000000000000" pitchFamily="50" charset="0"/>
              </a:rPr>
              <a:t>the impact that modern life and technology have on our cultural </a:t>
            </a:r>
            <a:r>
              <a:rPr lang="en" sz="1400" dirty="0" smtClean="0">
                <a:solidFill>
                  <a:srgbClr val="FF9900"/>
                </a:solidFill>
                <a:latin typeface="Lovelo Black" panose="02000000000000000000" pitchFamily="50" charset="0"/>
              </a:rPr>
              <a:t>context</a:t>
            </a:r>
            <a:r>
              <a:rPr lang="en" sz="1400" dirty="0">
                <a:latin typeface="Lovelo Black" panose="02000000000000000000" pitchFamily="50" charset="0"/>
              </a:rPr>
              <a:t>,</a:t>
            </a:r>
            <a:r>
              <a:rPr lang="en" sz="1400" dirty="0" smtClean="0">
                <a:latin typeface="Lovelo Black" panose="02000000000000000000" pitchFamily="50" charset="0"/>
              </a:rPr>
              <a:t> </a:t>
            </a:r>
            <a:r>
              <a:rPr lang="en" sz="1400" dirty="0">
                <a:latin typeface="Lovelo Black" panose="02000000000000000000" pitchFamily="50" charset="0"/>
              </a:rPr>
              <a:t>Specifically in how an </a:t>
            </a:r>
            <a:r>
              <a:rPr lang="en" sz="1400" dirty="0">
                <a:solidFill>
                  <a:srgbClr val="FF9900"/>
                </a:solidFill>
                <a:latin typeface="Lovelo Black" panose="02000000000000000000" pitchFamily="50" charset="0"/>
              </a:rPr>
              <a:t>excess in pleasure</a:t>
            </a:r>
            <a:r>
              <a:rPr lang="en" sz="1400" dirty="0">
                <a:latin typeface="Lovelo Black" panose="02000000000000000000" pitchFamily="50" charset="0"/>
              </a:rPr>
              <a:t> could lead us to </a:t>
            </a:r>
            <a:r>
              <a:rPr lang="en" sz="1400" dirty="0">
                <a:solidFill>
                  <a:srgbClr val="FF9900"/>
                </a:solidFill>
                <a:latin typeface="Lovelo Black" panose="02000000000000000000" pitchFamily="50" charset="0"/>
              </a:rPr>
              <a:t>an hedonist life</a:t>
            </a:r>
            <a:r>
              <a:rPr lang="en" sz="1400" dirty="0" smtClean="0">
                <a:latin typeface="Lovelo Black" panose="02000000000000000000" pitchFamily="50" charset="0"/>
              </a:rPr>
              <a:t>.</a:t>
            </a:r>
            <a:endParaRPr sz="1400" dirty="0">
              <a:latin typeface="Lovelo Black" panose="02000000000000000000" pitchFamily="50" charset="0"/>
            </a:endParaRPr>
          </a:p>
          <a:p>
            <a:pPr marL="457200" marR="0" lvl="0" indent="-228600" algn="l" rtl="0">
              <a:lnSpc>
                <a:spcPct val="90000"/>
              </a:lnSpc>
              <a:spcBef>
                <a:spcPts val="800"/>
              </a:spcBef>
            </a:pPr>
            <a:r>
              <a:rPr lang="en" sz="1400" dirty="0">
                <a:latin typeface="Lovelo Black" panose="02000000000000000000" pitchFamily="50" charset="0"/>
              </a:rPr>
              <a:t>It also shows how the spontaneous pleasures are darkening the </a:t>
            </a:r>
            <a:r>
              <a:rPr lang="en" sz="1400" dirty="0">
                <a:solidFill>
                  <a:srgbClr val="FF9900"/>
                </a:solidFill>
                <a:latin typeface="Lovelo Black" panose="02000000000000000000" pitchFamily="50" charset="0"/>
              </a:rPr>
              <a:t>judgement of people</a:t>
            </a:r>
            <a:r>
              <a:rPr lang="en" sz="1400" dirty="0">
                <a:latin typeface="Lovelo Black" panose="02000000000000000000" pitchFamily="50" charset="0"/>
              </a:rPr>
              <a:t>, which is a cause of the shadowing of the art pieces, books and cultural artifacts like statues</a:t>
            </a:r>
            <a:r>
              <a:rPr lang="en" sz="1400" dirty="0" smtClean="0">
                <a:latin typeface="Lovelo Black" panose="02000000000000000000" pitchFamily="50" charset="0"/>
              </a:rPr>
              <a:t>.</a:t>
            </a:r>
          </a:p>
          <a:p>
            <a:pPr marL="457200" lvl="0" indent="-228600"/>
            <a:r>
              <a:rPr lang="en-US" sz="1400" dirty="0" smtClean="0">
                <a:latin typeface="Lovelo Black" panose="02000000000000000000" pitchFamily="50" charset="0"/>
              </a:rPr>
              <a:t>AS REPORTED ON HOY DIGITAL IN 2016, This </a:t>
            </a:r>
            <a:r>
              <a:rPr lang="en-US" sz="1400" dirty="0" smtClean="0">
                <a:solidFill>
                  <a:schemeClr val="accent4">
                    <a:lumMod val="75000"/>
                  </a:schemeClr>
                </a:solidFill>
                <a:latin typeface="Lovelo Black" panose="02000000000000000000" pitchFamily="50" charset="0"/>
              </a:rPr>
              <a:t>new</a:t>
            </a:r>
            <a:r>
              <a:rPr lang="en-US" sz="1400" dirty="0" smtClean="0">
                <a:latin typeface="Lovelo Black" panose="02000000000000000000" pitchFamily="50" charset="0"/>
              </a:rPr>
              <a:t> </a:t>
            </a:r>
            <a:r>
              <a:rPr lang="en-US" sz="1400" dirty="0" smtClean="0">
                <a:solidFill>
                  <a:schemeClr val="accent4">
                    <a:lumMod val="75000"/>
                  </a:schemeClr>
                </a:solidFill>
                <a:latin typeface="Lovelo Black" panose="02000000000000000000" pitchFamily="50" charset="0"/>
              </a:rPr>
              <a:t>philosophy of the market of pleasure</a:t>
            </a:r>
            <a:r>
              <a:rPr lang="en-US" sz="1400" dirty="0" smtClean="0">
                <a:latin typeface="Lovelo Black" panose="02000000000000000000" pitchFamily="50" charset="0"/>
              </a:rPr>
              <a:t> has created a phrase </a:t>
            </a:r>
            <a:r>
              <a:rPr lang="en-US" sz="1400" dirty="0" smtClean="0">
                <a:solidFill>
                  <a:srgbClr val="FF0000"/>
                </a:solidFill>
                <a:latin typeface="Lovelo Black" panose="02000000000000000000" pitchFamily="50" charset="0"/>
              </a:rPr>
              <a:t>“live in a hurry, die young” </a:t>
            </a:r>
            <a:r>
              <a:rPr lang="en-US" sz="1400" dirty="0">
                <a:latin typeface="Lovelo Black" panose="02000000000000000000" pitchFamily="50" charset="0"/>
              </a:rPr>
              <a:t>Hence the love of speed, being a lover of sexual cycling: stimulating, energizing, drugs that increase the vigil and others that produce euphoria. You have to drink, smoke, eat everything and try everything. But you have to do it quickly: life is short, it goes away at any moment, and moments of happiness do not come back. </a:t>
            </a:r>
            <a:r>
              <a:rPr lang="en-US" sz="1400" dirty="0" smtClean="0">
                <a:latin typeface="Panton Black Caps" panose="00000500000000000000" pitchFamily="50" charset="0"/>
              </a:rPr>
              <a:t>(Retrieved from:  </a:t>
            </a:r>
            <a:r>
              <a:rPr lang="en-US" sz="1400" dirty="0">
                <a:latin typeface="Panton Black Caps" panose="00000500000000000000" pitchFamily="50" charset="0"/>
              </a:rPr>
              <a:t>http://hoy.com.do/vive-deprisa-muere-joven</a:t>
            </a:r>
            <a:r>
              <a:rPr lang="en-US" sz="1400" dirty="0" smtClean="0">
                <a:latin typeface="Panton Black Caps" panose="00000500000000000000" pitchFamily="50" charset="0"/>
              </a:rPr>
              <a:t>/)</a:t>
            </a:r>
          </a:p>
          <a:p>
            <a:pPr marL="228600" lvl="0" indent="0">
              <a:buNone/>
            </a:pPr>
            <a:endParaRPr lang="en" sz="1400" dirty="0" smtClean="0">
              <a:latin typeface="Panton Black Caps" panose="00000500000000000000" pitchFamily="50"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italic Caps" panose="00000500000000000000" pitchFamily="50" charset="0"/>
                <a:sym typeface="Calibri"/>
              </a:rPr>
              <a:t>Ethical Conclusions</a:t>
            </a:r>
          </a:p>
        </p:txBody>
      </p:sp>
      <p:sp>
        <p:nvSpPr>
          <p:cNvPr id="221" name="Shape 221"/>
          <p:cNvSpPr txBox="1">
            <a:spLocks noGrp="1"/>
          </p:cNvSpPr>
          <p:nvPr>
            <p:ph type="body" idx="1"/>
          </p:nvPr>
        </p:nvSpPr>
        <p:spPr>
          <a:xfrm>
            <a:off x="628650" y="1369218"/>
            <a:ext cx="7886700" cy="3263400"/>
          </a:xfrm>
          <a:prstGeom prst="rect">
            <a:avLst/>
          </a:prstGeom>
          <a:noFill/>
          <a:ln>
            <a:noFill/>
          </a:ln>
        </p:spPr>
        <p:txBody>
          <a:bodyPr wrap="square" lIns="68575" tIns="34275" rIns="68575" bIns="34275" anchor="t" anchorCtr="0">
            <a:noAutofit/>
          </a:bodyPr>
          <a:lstStyle/>
          <a:p>
            <a:pPr marL="457200" marR="0" lvl="0" indent="-228600" algn="l" rtl="0">
              <a:lnSpc>
                <a:spcPct val="90000"/>
              </a:lnSpc>
              <a:spcBef>
                <a:spcPts val="800"/>
              </a:spcBef>
            </a:pPr>
            <a:r>
              <a:rPr lang="es-MX" sz="1600" dirty="0" smtClean="0">
                <a:latin typeface="Lovelo Black" panose="02000000000000000000" pitchFamily="50" charset="0"/>
              </a:rPr>
              <a:t>T</a:t>
            </a:r>
            <a:r>
              <a:rPr lang="en-US" sz="1600" dirty="0">
                <a:latin typeface="Lovelo Black" panose="02000000000000000000" pitchFamily="50" charset="0"/>
              </a:rPr>
              <a:t>his </a:t>
            </a:r>
            <a:r>
              <a:rPr lang="en-US" sz="1600" dirty="0">
                <a:solidFill>
                  <a:schemeClr val="accent4">
                    <a:lumMod val="75000"/>
                  </a:schemeClr>
                </a:solidFill>
                <a:latin typeface="Lovelo Black" panose="02000000000000000000" pitchFamily="50" charset="0"/>
              </a:rPr>
              <a:t>hedonist way of life </a:t>
            </a:r>
            <a:r>
              <a:rPr lang="en-US" sz="1600" dirty="0">
                <a:latin typeface="Lovelo Black" panose="02000000000000000000" pitchFamily="50" charset="0"/>
              </a:rPr>
              <a:t>can hinder our capabilities and desires, ignoring our </a:t>
            </a:r>
            <a:r>
              <a:rPr lang="en-US" sz="1600" dirty="0">
                <a:solidFill>
                  <a:schemeClr val="accent4">
                    <a:lumMod val="75000"/>
                  </a:schemeClr>
                </a:solidFill>
                <a:latin typeface="Lovelo Black" panose="02000000000000000000" pitchFamily="50" charset="0"/>
              </a:rPr>
              <a:t>moral responsibility </a:t>
            </a:r>
            <a:r>
              <a:rPr lang="en-US" sz="1600" dirty="0" smtClean="0">
                <a:latin typeface="Lovelo Black" panose="02000000000000000000" pitchFamily="50" charset="0"/>
              </a:rPr>
              <a:t>to </a:t>
            </a:r>
            <a:r>
              <a:rPr lang="en-US" sz="1600" dirty="0">
                <a:latin typeface="Lovelo Black" panose="02000000000000000000" pitchFamily="50" charset="0"/>
              </a:rPr>
              <a:t>live within a society, </a:t>
            </a:r>
            <a:r>
              <a:rPr lang="en-US" sz="1600" dirty="0" smtClean="0">
                <a:solidFill>
                  <a:schemeClr val="accent4">
                    <a:lumMod val="75000"/>
                  </a:schemeClr>
                </a:solidFill>
                <a:latin typeface="Lovelo Black" panose="02000000000000000000" pitchFamily="50" charset="0"/>
              </a:rPr>
              <a:t>looking out for people around us. </a:t>
            </a:r>
            <a:r>
              <a:rPr lang="en-US" sz="1600" dirty="0" smtClean="0">
                <a:latin typeface="Lovelo Black" panose="02000000000000000000" pitchFamily="50" charset="0"/>
              </a:rPr>
              <a:t>Instead</a:t>
            </a:r>
            <a:r>
              <a:rPr lang="en-US" sz="1600" dirty="0">
                <a:latin typeface="Lovelo Black" panose="02000000000000000000" pitchFamily="50" charset="0"/>
              </a:rPr>
              <a:t>, this way of thinking is </a:t>
            </a:r>
            <a:r>
              <a:rPr lang="en-US" sz="1600" dirty="0">
                <a:solidFill>
                  <a:schemeClr val="accent4">
                    <a:lumMod val="75000"/>
                  </a:schemeClr>
                </a:solidFill>
                <a:latin typeface="Lovelo Black" panose="02000000000000000000" pitchFamily="50" charset="0"/>
              </a:rPr>
              <a:t>selfish and individualist </a:t>
            </a:r>
            <a:r>
              <a:rPr lang="en-US" sz="1600" dirty="0">
                <a:latin typeface="Lovelo Black" panose="02000000000000000000" pitchFamily="50" charset="0"/>
              </a:rPr>
              <a:t>as someone being led by it only cares about themselves</a:t>
            </a:r>
            <a:r>
              <a:rPr lang="en-US" sz="1600" dirty="0" smtClean="0">
                <a:latin typeface="Lovelo Black" panose="02000000000000000000" pitchFamily="50" charset="0"/>
              </a:rPr>
              <a:t>. We should avoid living a hedonistic life.</a:t>
            </a:r>
            <a:endParaRPr lang="en" sz="1600" dirty="0">
              <a:latin typeface="Lovelo Black" panose="02000000000000000000" pitchFamily="50" charset="0"/>
            </a:endParaRPr>
          </a:p>
        </p:txBody>
      </p:sp>
    </p:spTree>
    <p:extLst>
      <p:ext uri="{BB962C8B-B14F-4D97-AF65-F5344CB8AC3E}">
        <p14:creationId xmlns:p14="http://schemas.microsoft.com/office/powerpoint/2010/main" val="3727834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628650" y="1320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italic Caps" panose="00000500000000000000" pitchFamily="50" charset="0"/>
                <a:sym typeface="Calibri"/>
              </a:rPr>
              <a:t>Citizenship Conclusions</a:t>
            </a:r>
          </a:p>
        </p:txBody>
      </p:sp>
      <p:sp>
        <p:nvSpPr>
          <p:cNvPr id="227" name="Shape 227"/>
          <p:cNvSpPr txBox="1">
            <a:spLocks noGrp="1"/>
          </p:cNvSpPr>
          <p:nvPr>
            <p:ph type="body" idx="1"/>
          </p:nvPr>
        </p:nvSpPr>
        <p:spPr>
          <a:xfrm>
            <a:off x="628650" y="1126243"/>
            <a:ext cx="7886700" cy="3263400"/>
          </a:xfrm>
          <a:prstGeom prst="rect">
            <a:avLst/>
          </a:prstGeom>
          <a:noFill/>
          <a:ln>
            <a:noFill/>
          </a:ln>
        </p:spPr>
        <p:txBody>
          <a:bodyPr wrap="square" lIns="68575" tIns="34275" rIns="68575" bIns="34275" anchor="t" anchorCtr="0">
            <a:noAutofit/>
          </a:bodyPr>
          <a:lstStyle/>
          <a:p>
            <a:pPr marL="457200" marR="0" lvl="0" indent="-228600" algn="l" rtl="0">
              <a:lnSpc>
                <a:spcPct val="100000"/>
              </a:lnSpc>
              <a:spcBef>
                <a:spcPts val="800"/>
              </a:spcBef>
            </a:pPr>
            <a:r>
              <a:rPr lang="en" sz="1600" dirty="0">
                <a:latin typeface="Lovelo Black" panose="02000000000000000000" pitchFamily="50" charset="0"/>
              </a:rPr>
              <a:t>In our scene, we added elements like beers, a lighter and an ashtray. These elements with shadows and dark tones try to exemplify </a:t>
            </a:r>
            <a:r>
              <a:rPr lang="en" sz="1600" dirty="0">
                <a:solidFill>
                  <a:srgbClr val="FF9900"/>
                </a:solidFill>
                <a:latin typeface="Lovelo Black" panose="02000000000000000000" pitchFamily="50" charset="0"/>
              </a:rPr>
              <a:t>how society has been </a:t>
            </a:r>
            <a:r>
              <a:rPr lang="en" sz="1600" dirty="0" smtClean="0">
                <a:solidFill>
                  <a:srgbClr val="FF9900"/>
                </a:solidFill>
                <a:latin typeface="Lovelo Black" panose="02000000000000000000" pitchFamily="50" charset="0"/>
              </a:rPr>
              <a:t>corrupted</a:t>
            </a:r>
            <a:r>
              <a:rPr lang="en" sz="1600" dirty="0" smtClean="0">
                <a:latin typeface="Lovelo Black" panose="02000000000000000000" pitchFamily="50" charset="0"/>
              </a:rPr>
              <a:t> </a:t>
            </a:r>
            <a:r>
              <a:rPr lang="en" sz="1600" dirty="0">
                <a:latin typeface="Lovelo Black" panose="02000000000000000000" pitchFamily="50" charset="0"/>
              </a:rPr>
              <a:t>by </a:t>
            </a:r>
            <a:r>
              <a:rPr lang="en" sz="1600" dirty="0" smtClean="0">
                <a:latin typeface="Lovelo Black" panose="02000000000000000000" pitchFamily="50" charset="0"/>
              </a:rPr>
              <a:t>vices and addictions.</a:t>
            </a:r>
            <a:endParaRPr sz="1600" dirty="0">
              <a:latin typeface="Lovelo Black" panose="02000000000000000000" pitchFamily="50" charset="0"/>
            </a:endParaRPr>
          </a:p>
          <a:p>
            <a:pPr marL="457200" marR="0" lvl="0" indent="-228600" algn="l" rtl="0">
              <a:lnSpc>
                <a:spcPct val="100000"/>
              </a:lnSpc>
              <a:spcBef>
                <a:spcPts val="800"/>
              </a:spcBef>
            </a:pPr>
            <a:r>
              <a:rPr lang="en" sz="1600" dirty="0" smtClean="0">
                <a:latin typeface="Lovelo Black" panose="02000000000000000000" pitchFamily="50" charset="0"/>
              </a:rPr>
              <a:t>Also, </a:t>
            </a:r>
            <a:r>
              <a:rPr lang="en" sz="1600" dirty="0">
                <a:latin typeface="Lovelo Black" panose="02000000000000000000" pitchFamily="50" charset="0"/>
              </a:rPr>
              <a:t>the setting of the </a:t>
            </a:r>
            <a:r>
              <a:rPr lang="en" sz="1600" dirty="0" smtClean="0">
                <a:latin typeface="Lovelo Black" panose="02000000000000000000" pitchFamily="50" charset="0"/>
              </a:rPr>
              <a:t>scene being(closed </a:t>
            </a:r>
            <a:r>
              <a:rPr lang="en" sz="1600" dirty="0">
                <a:latin typeface="Lovelo Black" panose="02000000000000000000" pitchFamily="50" charset="0"/>
              </a:rPr>
              <a:t>and </a:t>
            </a:r>
            <a:r>
              <a:rPr lang="en" sz="1600" dirty="0" smtClean="0">
                <a:latin typeface="Lovelo Black" panose="02000000000000000000" pitchFamily="50" charset="0"/>
              </a:rPr>
              <a:t>dark)relates </a:t>
            </a:r>
            <a:r>
              <a:rPr lang="en" sz="1600" dirty="0">
                <a:latin typeface="Lovelo Black" panose="02000000000000000000" pitchFamily="50" charset="0"/>
              </a:rPr>
              <a:t>with </a:t>
            </a:r>
            <a:r>
              <a:rPr lang="en" sz="1600" dirty="0" smtClean="0">
                <a:latin typeface="Lovelo Black" panose="02000000000000000000" pitchFamily="50" charset="0"/>
              </a:rPr>
              <a:t>citizens </a:t>
            </a:r>
            <a:r>
              <a:rPr lang="en" sz="1600" dirty="0">
                <a:latin typeface="Lovelo Black" panose="02000000000000000000" pitchFamily="50" charset="0"/>
              </a:rPr>
              <a:t>worrying less </a:t>
            </a:r>
            <a:r>
              <a:rPr lang="en" sz="1600" dirty="0" smtClean="0">
                <a:latin typeface="Lovelo Black" panose="02000000000000000000" pitchFamily="50" charset="0"/>
              </a:rPr>
              <a:t>and being less optimistic about </a:t>
            </a:r>
            <a:r>
              <a:rPr lang="en" sz="1600" dirty="0">
                <a:latin typeface="Lovelo Black" panose="02000000000000000000" pitchFamily="50" charset="0"/>
              </a:rPr>
              <a:t>doing something </a:t>
            </a:r>
            <a:r>
              <a:rPr lang="en" sz="1600" dirty="0" smtClean="0">
                <a:latin typeface="Lovelo Black" panose="02000000000000000000" pitchFamily="50" charset="0"/>
              </a:rPr>
              <a:t>that could help the </a:t>
            </a:r>
            <a:r>
              <a:rPr lang="en" sz="1600" dirty="0">
                <a:latin typeface="Lovelo Black" panose="02000000000000000000" pitchFamily="50" charset="0"/>
              </a:rPr>
              <a:t>outside world </a:t>
            </a:r>
            <a:r>
              <a:rPr lang="en" sz="1600" dirty="0" smtClean="0">
                <a:latin typeface="Lovelo Black" panose="02000000000000000000" pitchFamily="50" charset="0"/>
              </a:rPr>
              <a:t>and our society</a:t>
            </a:r>
            <a:r>
              <a:rPr lang="en" sz="1600" dirty="0">
                <a:latin typeface="Lovelo Black" panose="02000000000000000000" pitchFamily="50" charset="0"/>
              </a:rPr>
              <a:t>, preferring </a:t>
            </a:r>
            <a:r>
              <a:rPr lang="en" sz="1600" dirty="0">
                <a:solidFill>
                  <a:srgbClr val="FF9900"/>
                </a:solidFill>
                <a:latin typeface="Lovelo Black" panose="02000000000000000000" pitchFamily="50" charset="0"/>
              </a:rPr>
              <a:t>an individual way of </a:t>
            </a:r>
            <a:r>
              <a:rPr lang="en" sz="1600" dirty="0" smtClean="0">
                <a:solidFill>
                  <a:srgbClr val="FF9900"/>
                </a:solidFill>
                <a:latin typeface="Lovelo Black" panose="02000000000000000000" pitchFamily="50" charset="0"/>
              </a:rPr>
              <a:t>living</a:t>
            </a:r>
            <a:r>
              <a:rPr lang="en" sz="1600" dirty="0" smtClean="0">
                <a:latin typeface="Lovelo Black" panose="02000000000000000000" pitchFamily="50" charset="0"/>
              </a:rPr>
              <a:t>.</a:t>
            </a:r>
            <a:endParaRPr lang="en-US" sz="1600" dirty="0">
              <a:latin typeface="Lovelo Black" panose="02000000000000000000" pitchFamily="50" charset="0"/>
            </a:endParaRPr>
          </a:p>
          <a:p>
            <a:pPr marL="457200" lvl="0" indent="-228600">
              <a:lnSpc>
                <a:spcPct val="100000"/>
              </a:lnSpc>
            </a:pPr>
            <a:r>
              <a:rPr lang="en-US" sz="1600" dirty="0" smtClean="0">
                <a:latin typeface="Lovelo Black" panose="02000000000000000000" pitchFamily="50" charset="0"/>
              </a:rPr>
              <a:t>Currently, </a:t>
            </a:r>
            <a:r>
              <a:rPr lang="en-US" sz="1600" dirty="0">
                <a:latin typeface="Lovelo Black" panose="02000000000000000000" pitchFamily="50" charset="0"/>
              </a:rPr>
              <a:t>alcoholism is the most important problem of addictions in </a:t>
            </a:r>
            <a:r>
              <a:rPr lang="en-US" sz="1600" dirty="0" smtClean="0">
                <a:latin typeface="Lovelo Black" panose="02000000000000000000" pitchFamily="50" charset="0"/>
              </a:rPr>
              <a:t>Mexico. this </a:t>
            </a:r>
            <a:r>
              <a:rPr lang="en-US" sz="1600" dirty="0">
                <a:latin typeface="Lovelo Black" panose="02000000000000000000" pitchFamily="50" charset="0"/>
              </a:rPr>
              <a:t>is alarming if we think that the age of </a:t>
            </a:r>
            <a:r>
              <a:rPr lang="en-US" sz="1600" dirty="0" err="1" smtClean="0">
                <a:latin typeface="Lovelo Black" panose="02000000000000000000" pitchFamily="50" charset="0"/>
              </a:rPr>
              <a:t>Conset</a:t>
            </a:r>
            <a:r>
              <a:rPr lang="en-US" sz="1600" dirty="0" smtClean="0">
                <a:latin typeface="Lovelo Black" panose="02000000000000000000" pitchFamily="50" charset="0"/>
              </a:rPr>
              <a:t> </a:t>
            </a:r>
            <a:r>
              <a:rPr lang="en-US" sz="1600" dirty="0">
                <a:latin typeface="Lovelo Black" panose="02000000000000000000" pitchFamily="50" charset="0"/>
              </a:rPr>
              <a:t>of alcohol consumption has decreased at the age of 12 years and has noticed an increase in the amounts consumed by </a:t>
            </a:r>
            <a:r>
              <a:rPr lang="en-US" sz="1600" dirty="0" smtClean="0">
                <a:latin typeface="Lovelo Black" panose="02000000000000000000" pitchFamily="50" charset="0"/>
              </a:rPr>
              <a:t>women</a:t>
            </a:r>
            <a:r>
              <a:rPr lang="en-US" sz="1600" dirty="0">
                <a:latin typeface="Lovelo Black" panose="02000000000000000000" pitchFamily="50" charset="0"/>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628650" y="1320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italic Caps" panose="00000500000000000000" pitchFamily="50" charset="0"/>
                <a:sym typeface="Calibri"/>
              </a:rPr>
              <a:t>Citizenship Conclusions</a:t>
            </a:r>
          </a:p>
        </p:txBody>
      </p:sp>
      <p:sp>
        <p:nvSpPr>
          <p:cNvPr id="227" name="Shape 227"/>
          <p:cNvSpPr txBox="1">
            <a:spLocks noGrp="1"/>
          </p:cNvSpPr>
          <p:nvPr>
            <p:ph type="body" idx="1"/>
          </p:nvPr>
        </p:nvSpPr>
        <p:spPr>
          <a:xfrm>
            <a:off x="628650" y="1126243"/>
            <a:ext cx="7886700" cy="3263400"/>
          </a:xfrm>
          <a:prstGeom prst="rect">
            <a:avLst/>
          </a:prstGeom>
          <a:noFill/>
          <a:ln>
            <a:noFill/>
          </a:ln>
        </p:spPr>
        <p:txBody>
          <a:bodyPr wrap="square" lIns="68575" tIns="34275" rIns="68575" bIns="34275" anchor="t" anchorCtr="0">
            <a:noAutofit/>
          </a:bodyPr>
          <a:lstStyle/>
          <a:p>
            <a:pPr marL="514350" indent="-285750">
              <a:lnSpc>
                <a:spcPct val="100000"/>
              </a:lnSpc>
            </a:pPr>
            <a:r>
              <a:rPr lang="en-US" sz="1600" dirty="0" smtClean="0">
                <a:latin typeface="Lovelo Black" panose="02000000000000000000" pitchFamily="50" charset="0"/>
              </a:rPr>
              <a:t>According to the Pan-American Health Organization, alcohol consumption in Latin America increased, men consumed 1.6 times more than 5 years ago and women increased their consumption 2.8 times. </a:t>
            </a:r>
            <a:r>
              <a:rPr lang="en-US" sz="1600" dirty="0">
                <a:latin typeface="Panton Black Caps" panose="00000500000000000000" pitchFamily="50" charset="0"/>
              </a:rPr>
              <a:t>(Retrieved </a:t>
            </a:r>
            <a:r>
              <a:rPr lang="en-US" sz="1600" dirty="0" smtClean="0">
                <a:latin typeface="Panton Black Caps" panose="00000500000000000000" pitchFamily="50" charset="0"/>
              </a:rPr>
              <a:t>from https</a:t>
            </a:r>
            <a:r>
              <a:rPr lang="en-US" sz="1600" dirty="0">
                <a:latin typeface="Panton Black Caps" panose="00000500000000000000" pitchFamily="50" charset="0"/>
              </a:rPr>
              <a:t>://www.publimetro.com.mx/mx/destacado-tv/2017/01/17/alcoholismo-problema-creciente-mexico.html/)</a:t>
            </a:r>
            <a:endParaRPr lang="en-US" sz="1600" dirty="0" smtClean="0">
              <a:latin typeface="Lovelo Black" panose="02000000000000000000" pitchFamily="50" charset="0"/>
            </a:endParaRPr>
          </a:p>
          <a:p>
            <a:pPr marL="457200" lvl="0" indent="-228600">
              <a:lnSpc>
                <a:spcPct val="100000"/>
              </a:lnSpc>
            </a:pPr>
            <a:r>
              <a:rPr lang="en-US" sz="1600" dirty="0" smtClean="0">
                <a:latin typeface="Lovelo Black" panose="02000000000000000000" pitchFamily="50" charset="0"/>
              </a:rPr>
              <a:t>This </a:t>
            </a:r>
            <a:r>
              <a:rPr lang="en-US" sz="1600" dirty="0">
                <a:latin typeface="Lovelo Black" panose="02000000000000000000" pitchFamily="50" charset="0"/>
              </a:rPr>
              <a:t>way of </a:t>
            </a:r>
            <a:r>
              <a:rPr lang="en-US" sz="1600" dirty="0" smtClean="0">
                <a:latin typeface="Lovelo Black" panose="02000000000000000000" pitchFamily="50" charset="0"/>
              </a:rPr>
              <a:t>thinking AND ACTING </a:t>
            </a:r>
            <a:r>
              <a:rPr lang="en-US" sz="1600" dirty="0">
                <a:latin typeface="Lovelo Black" panose="02000000000000000000" pitchFamily="50" charset="0"/>
              </a:rPr>
              <a:t>ultimately </a:t>
            </a:r>
            <a:r>
              <a:rPr lang="en-US" sz="1600" dirty="0">
                <a:solidFill>
                  <a:srgbClr val="FF0000"/>
                </a:solidFill>
                <a:latin typeface="Lovelo Black" panose="02000000000000000000" pitchFamily="50" charset="0"/>
              </a:rPr>
              <a:t>doesn't</a:t>
            </a:r>
            <a:r>
              <a:rPr lang="en-US" sz="1600" dirty="0">
                <a:latin typeface="Lovelo Black" panose="02000000000000000000" pitchFamily="50" charset="0"/>
              </a:rPr>
              <a:t> </a:t>
            </a:r>
            <a:r>
              <a:rPr lang="en-US" sz="1600" dirty="0">
                <a:solidFill>
                  <a:schemeClr val="accent4">
                    <a:lumMod val="75000"/>
                  </a:schemeClr>
                </a:solidFill>
                <a:latin typeface="Lovelo Black" panose="02000000000000000000" pitchFamily="50" charset="0"/>
              </a:rPr>
              <a:t>solve society problems</a:t>
            </a:r>
            <a:r>
              <a:rPr lang="en-US" sz="1600" dirty="0">
                <a:latin typeface="Lovelo Black" panose="02000000000000000000" pitchFamily="50" charset="0"/>
              </a:rPr>
              <a:t> and may actually be </a:t>
            </a:r>
            <a:r>
              <a:rPr lang="en-US" sz="1600" dirty="0">
                <a:solidFill>
                  <a:schemeClr val="accent4">
                    <a:lumMod val="75000"/>
                  </a:schemeClr>
                </a:solidFill>
                <a:latin typeface="Lovelo Black" panose="02000000000000000000" pitchFamily="50" charset="0"/>
              </a:rPr>
              <a:t>the source of many</a:t>
            </a:r>
            <a:r>
              <a:rPr lang="en-US" sz="1600" dirty="0">
                <a:latin typeface="Lovelo Black" panose="02000000000000000000" pitchFamily="50" charset="0"/>
              </a:rPr>
              <a:t>.</a:t>
            </a:r>
          </a:p>
          <a:p>
            <a:pPr marL="0" lvl="0" indent="0">
              <a:lnSpc>
                <a:spcPct val="100000"/>
              </a:lnSpc>
              <a:buNone/>
            </a:pPr>
            <a:endParaRPr lang="en-US" sz="1600" dirty="0">
              <a:latin typeface="Lovelo Black" panose="02000000000000000000" pitchFamily="50" charset="0"/>
            </a:endParaRPr>
          </a:p>
        </p:txBody>
      </p:sp>
    </p:spTree>
    <p:extLst>
      <p:ext uri="{BB962C8B-B14F-4D97-AF65-F5344CB8AC3E}">
        <p14:creationId xmlns:p14="http://schemas.microsoft.com/office/powerpoint/2010/main" val="3510152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italic Caps" panose="00000500000000000000" pitchFamily="50" charset="0"/>
                <a:sym typeface="Calibri"/>
              </a:rPr>
              <a:t>Environmental Conclusions</a:t>
            </a:r>
          </a:p>
        </p:txBody>
      </p:sp>
      <p:sp>
        <p:nvSpPr>
          <p:cNvPr id="233" name="Shape 233"/>
          <p:cNvSpPr txBox="1">
            <a:spLocks noGrp="1"/>
          </p:cNvSpPr>
          <p:nvPr>
            <p:ph type="body" idx="1"/>
          </p:nvPr>
        </p:nvSpPr>
        <p:spPr>
          <a:xfrm>
            <a:off x="373050" y="1180850"/>
            <a:ext cx="8397900" cy="3498900"/>
          </a:xfrm>
          <a:prstGeom prst="rect">
            <a:avLst/>
          </a:prstGeom>
          <a:noFill/>
          <a:ln>
            <a:noFill/>
          </a:ln>
        </p:spPr>
        <p:txBody>
          <a:bodyPr wrap="square" lIns="68575" tIns="34275" rIns="68575" bIns="34275" anchor="t" anchorCtr="0">
            <a:noAutofit/>
          </a:bodyPr>
          <a:lstStyle/>
          <a:p>
            <a:pPr marL="457200" marR="0" lvl="0" indent="-228600" algn="just" rtl="0">
              <a:lnSpc>
                <a:spcPct val="90000"/>
              </a:lnSpc>
              <a:spcBef>
                <a:spcPts val="0"/>
              </a:spcBef>
              <a:spcAft>
                <a:spcPts val="0"/>
              </a:spcAft>
            </a:pPr>
            <a:r>
              <a:rPr lang="en" sz="1600" dirty="0">
                <a:latin typeface="Lovelo Black" panose="02000000000000000000" pitchFamily="50" charset="0"/>
              </a:rPr>
              <a:t>At the table, we placed a cigarette lighter and a plant. For us, this is an abstraction of </a:t>
            </a:r>
            <a:r>
              <a:rPr lang="en" sz="1600" dirty="0">
                <a:solidFill>
                  <a:schemeClr val="accent4">
                    <a:lumMod val="75000"/>
                  </a:schemeClr>
                </a:solidFill>
                <a:latin typeface="Lovelo Black" panose="02000000000000000000" pitchFamily="50" charset="0"/>
              </a:rPr>
              <a:t>global warming</a:t>
            </a:r>
            <a:r>
              <a:rPr lang="en" sz="1600" dirty="0">
                <a:latin typeface="Lovelo Black" panose="02000000000000000000" pitchFamily="50" charset="0"/>
              </a:rPr>
              <a:t>. One important thing about this abstraction in our scene is that the cigarette lighter is on. </a:t>
            </a:r>
          </a:p>
          <a:p>
            <a:pPr marL="0" marR="0" lvl="0" indent="0" algn="just" rtl="0">
              <a:lnSpc>
                <a:spcPct val="90000"/>
              </a:lnSpc>
              <a:spcBef>
                <a:spcPts val="0"/>
              </a:spcBef>
              <a:spcAft>
                <a:spcPts val="0"/>
              </a:spcAft>
              <a:buNone/>
            </a:pPr>
            <a:endParaRPr sz="1600" dirty="0">
              <a:latin typeface="Lovelo Black" panose="02000000000000000000" pitchFamily="50" charset="0"/>
            </a:endParaRPr>
          </a:p>
          <a:p>
            <a:pPr marL="457200" marR="0" lvl="0" indent="-228600" algn="just" rtl="0">
              <a:lnSpc>
                <a:spcPct val="90000"/>
              </a:lnSpc>
              <a:spcBef>
                <a:spcPts val="0"/>
              </a:spcBef>
              <a:spcAft>
                <a:spcPts val="0"/>
              </a:spcAft>
            </a:pPr>
            <a:r>
              <a:rPr lang="en" sz="1600" dirty="0">
                <a:latin typeface="Lovelo Black" panose="02000000000000000000" pitchFamily="50" charset="0"/>
              </a:rPr>
              <a:t>With the wick on, we want to represent </a:t>
            </a:r>
            <a:r>
              <a:rPr lang="en" sz="1600" dirty="0" smtClean="0">
                <a:latin typeface="Lovelo Black" panose="02000000000000000000" pitchFamily="50" charset="0"/>
              </a:rPr>
              <a:t>that, </a:t>
            </a:r>
            <a:r>
              <a:rPr lang="en" sz="1600" dirty="0">
                <a:latin typeface="Lovelo Black" panose="02000000000000000000" pitchFamily="50" charset="0"/>
              </a:rPr>
              <a:t>although we have serious environmental problems, </a:t>
            </a:r>
            <a:r>
              <a:rPr lang="en" sz="1600" dirty="0">
                <a:solidFill>
                  <a:srgbClr val="FF9900"/>
                </a:solidFill>
                <a:latin typeface="Lovelo Black" panose="02000000000000000000" pitchFamily="50" charset="0"/>
              </a:rPr>
              <a:t>our efforts to change our habits are very small</a:t>
            </a:r>
            <a:r>
              <a:rPr lang="en" sz="1600" dirty="0">
                <a:latin typeface="Lovelo Black" panose="02000000000000000000" pitchFamily="50" charset="0"/>
              </a:rPr>
              <a:t> compared to the damage done on previous years.</a:t>
            </a:r>
          </a:p>
          <a:p>
            <a:pPr marL="0" marR="0" lvl="0" indent="0" algn="just" rtl="0">
              <a:lnSpc>
                <a:spcPct val="90000"/>
              </a:lnSpc>
              <a:spcBef>
                <a:spcPts val="0"/>
              </a:spcBef>
              <a:spcAft>
                <a:spcPts val="0"/>
              </a:spcAft>
              <a:buNone/>
            </a:pPr>
            <a:endParaRPr sz="1600" dirty="0">
              <a:latin typeface="Lovelo Black" panose="02000000000000000000" pitchFamily="50" charset="0"/>
            </a:endParaRPr>
          </a:p>
          <a:p>
            <a:pPr marL="457200" marR="0" lvl="0" indent="-228600" algn="just" rtl="0">
              <a:lnSpc>
                <a:spcPct val="90000"/>
              </a:lnSpc>
              <a:spcBef>
                <a:spcPts val="0"/>
              </a:spcBef>
              <a:spcAft>
                <a:spcPts val="0"/>
              </a:spcAft>
            </a:pPr>
            <a:r>
              <a:rPr lang="en" sz="1600" dirty="0">
                <a:latin typeface="Lovelo Black" panose="02000000000000000000" pitchFamily="50" charset="0"/>
              </a:rPr>
              <a:t>We selected a cigarette lighter because </a:t>
            </a:r>
            <a:r>
              <a:rPr lang="en" sz="1600" dirty="0">
                <a:solidFill>
                  <a:srgbClr val="FF9900"/>
                </a:solidFill>
                <a:latin typeface="Lovelo Black" panose="02000000000000000000" pitchFamily="50" charset="0"/>
              </a:rPr>
              <a:t>the fire represents the chaotic nature of environmental problems</a:t>
            </a:r>
            <a:r>
              <a:rPr lang="en" sz="1600" dirty="0">
                <a:latin typeface="Lovelo Black" panose="02000000000000000000" pitchFamily="50" charset="0"/>
              </a:rPr>
              <a:t> and </a:t>
            </a:r>
            <a:r>
              <a:rPr lang="en" sz="1600" dirty="0" smtClean="0">
                <a:latin typeface="Lovelo Black" panose="02000000000000000000" pitchFamily="50" charset="0"/>
              </a:rPr>
              <a:t>catastrophes led by the overconsumption of resources in our planet. </a:t>
            </a:r>
            <a:endParaRPr lang="en" sz="1600" dirty="0">
              <a:latin typeface="Lovelo Black" panose="02000000000000000000" pitchFamily="50"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Panton Black italic Caps" panose="00000500000000000000" pitchFamily="50" charset="0"/>
                <a:sym typeface="Calibri"/>
              </a:rPr>
              <a:t>Environmental Conclusions</a:t>
            </a:r>
          </a:p>
        </p:txBody>
      </p:sp>
      <p:sp>
        <p:nvSpPr>
          <p:cNvPr id="239" name="Shape 239"/>
          <p:cNvSpPr txBox="1">
            <a:spLocks noGrp="1"/>
          </p:cNvSpPr>
          <p:nvPr>
            <p:ph type="body" idx="1"/>
          </p:nvPr>
        </p:nvSpPr>
        <p:spPr>
          <a:xfrm>
            <a:off x="305020" y="1201475"/>
            <a:ext cx="8397900" cy="3498900"/>
          </a:xfrm>
          <a:prstGeom prst="rect">
            <a:avLst/>
          </a:prstGeom>
          <a:noFill/>
          <a:ln>
            <a:noFill/>
          </a:ln>
        </p:spPr>
        <p:txBody>
          <a:bodyPr wrap="square" lIns="68575" tIns="34275" rIns="68575" bIns="34275" anchor="t" anchorCtr="0">
            <a:noAutofit/>
          </a:bodyPr>
          <a:lstStyle/>
          <a:p>
            <a:pPr marL="457200" indent="-228600" algn="just">
              <a:spcBef>
                <a:spcPts val="0"/>
              </a:spcBef>
              <a:spcAft>
                <a:spcPts val="0"/>
              </a:spcAft>
            </a:pPr>
            <a:r>
              <a:rPr lang="en-US" sz="1600" dirty="0" smtClean="0">
                <a:latin typeface="Lovelo Black" panose="02000000000000000000" pitchFamily="50" charset="0"/>
              </a:rPr>
              <a:t>When we talk about forests globally, the two questions that we ask ourselves most are </a:t>
            </a:r>
            <a:r>
              <a:rPr lang="en-US" sz="1600" dirty="0" smtClean="0">
                <a:solidFill>
                  <a:schemeClr val="accent4">
                    <a:lumMod val="75000"/>
                  </a:schemeClr>
                </a:solidFill>
                <a:latin typeface="Lovelo Black" panose="02000000000000000000" pitchFamily="50" charset="0"/>
              </a:rPr>
              <a:t>"How many trees are there on Earth?" </a:t>
            </a:r>
            <a:r>
              <a:rPr lang="en-US" sz="1600" dirty="0" smtClean="0">
                <a:latin typeface="Lovelo Black" panose="02000000000000000000" pitchFamily="50" charset="0"/>
              </a:rPr>
              <a:t>And </a:t>
            </a:r>
            <a:r>
              <a:rPr lang="en-US" sz="1600" dirty="0" smtClean="0">
                <a:solidFill>
                  <a:schemeClr val="accent4">
                    <a:lumMod val="75000"/>
                  </a:schemeClr>
                </a:solidFill>
                <a:latin typeface="Lovelo Black" panose="02000000000000000000" pitchFamily="50" charset="0"/>
              </a:rPr>
              <a:t>"How many fall each year?” </a:t>
            </a:r>
            <a:r>
              <a:rPr lang="en-US" sz="1600" dirty="0" smtClean="0">
                <a:latin typeface="Lovelo Black" panose="02000000000000000000" pitchFamily="50" charset="0"/>
              </a:rPr>
              <a:t>A new report, based on a combination of satellite images, field inventories and virtual models, offers the answer to this last question: 15.3 billion are cut down each year from the 3 billion trees on the planet's surface. </a:t>
            </a:r>
            <a:r>
              <a:rPr lang="en-US" sz="1600" dirty="0">
                <a:latin typeface="Panton Black Caps" panose="00000500000000000000" pitchFamily="50" charset="0"/>
              </a:rPr>
              <a:t>(Retrieved from http://</a:t>
            </a:r>
            <a:r>
              <a:rPr lang="en-US" sz="1600" dirty="0" smtClean="0">
                <a:latin typeface="Panton Black Caps" panose="00000500000000000000" pitchFamily="50" charset="0"/>
              </a:rPr>
              <a:t>rpp.pe/mundo/medio-ambiente/cuantos-arboles-son-talados-cada-ano-en-todo-el-mundo-noticia-974490)</a:t>
            </a:r>
            <a:endParaRPr lang="en-US" sz="1600" dirty="0" smtClean="0">
              <a:latin typeface="Lovelo Black" panose="02000000000000000000" pitchFamily="50" charset="0"/>
            </a:endParaRPr>
          </a:p>
          <a:p>
            <a:pPr marL="457200" lvl="0" indent="-228600" algn="just">
              <a:spcBef>
                <a:spcPts val="0"/>
              </a:spcBef>
              <a:spcAft>
                <a:spcPts val="0"/>
              </a:spcAft>
            </a:pPr>
            <a:endParaRPr lang="en" sz="1600" dirty="0" smtClean="0">
              <a:latin typeface="Lovelo Black" panose="02000000000000000000" pitchFamily="50" charset="0"/>
            </a:endParaRPr>
          </a:p>
          <a:p>
            <a:pPr marL="457200" marR="0" lvl="0" indent="-228600" algn="just" rtl="0">
              <a:lnSpc>
                <a:spcPct val="90000"/>
              </a:lnSpc>
              <a:spcBef>
                <a:spcPts val="0"/>
              </a:spcBef>
              <a:spcAft>
                <a:spcPts val="0"/>
              </a:spcAft>
            </a:pPr>
            <a:r>
              <a:rPr lang="en" sz="1600" dirty="0" smtClean="0">
                <a:latin typeface="Lovelo Black" panose="02000000000000000000" pitchFamily="50" charset="0"/>
              </a:rPr>
              <a:t>We </a:t>
            </a:r>
            <a:r>
              <a:rPr lang="en" sz="1600" dirty="0">
                <a:latin typeface="Lovelo Black" panose="02000000000000000000" pitchFamily="50" charset="0"/>
              </a:rPr>
              <a:t>also have a </a:t>
            </a:r>
            <a:r>
              <a:rPr lang="en" sz="1600" dirty="0">
                <a:solidFill>
                  <a:srgbClr val="FF9900"/>
                </a:solidFill>
                <a:latin typeface="Lovelo Black" panose="02000000000000000000" pitchFamily="50" charset="0"/>
              </a:rPr>
              <a:t>purple flower</a:t>
            </a:r>
            <a:r>
              <a:rPr lang="en" sz="1600" dirty="0">
                <a:latin typeface="Lovelo Black" panose="02000000000000000000" pitchFamily="50" charset="0"/>
              </a:rPr>
              <a:t>, representing that it is </a:t>
            </a:r>
            <a:r>
              <a:rPr lang="en" sz="1600" dirty="0">
                <a:solidFill>
                  <a:srgbClr val="FF9900"/>
                </a:solidFill>
                <a:latin typeface="Lovelo Black" panose="02000000000000000000" pitchFamily="50" charset="0"/>
              </a:rPr>
              <a:t>made of plastic</a:t>
            </a:r>
            <a:r>
              <a:rPr lang="en" sz="1600" dirty="0">
                <a:latin typeface="Lovelo Black" panose="02000000000000000000" pitchFamily="50" charset="0"/>
              </a:rPr>
              <a:t> and thus fake, while the real </a:t>
            </a:r>
            <a:r>
              <a:rPr lang="en" sz="1600" dirty="0" smtClean="0">
                <a:latin typeface="Lovelo Black" panose="02000000000000000000" pitchFamily="50" charset="0"/>
              </a:rPr>
              <a:t>nature is </a:t>
            </a:r>
            <a:r>
              <a:rPr lang="en" sz="1600" dirty="0">
                <a:latin typeface="Lovelo Black" panose="02000000000000000000" pitchFamily="50" charset="0"/>
              </a:rPr>
              <a:t>outside. With </a:t>
            </a:r>
            <a:r>
              <a:rPr lang="en" sz="1600" dirty="0" smtClean="0">
                <a:latin typeface="Lovelo Black" panose="02000000000000000000" pitchFamily="50" charset="0"/>
              </a:rPr>
              <a:t>this, </a:t>
            </a:r>
            <a:r>
              <a:rPr lang="en" sz="1600" dirty="0">
                <a:latin typeface="Lovelo Black" panose="02000000000000000000" pitchFamily="50" charset="0"/>
              </a:rPr>
              <a:t>we try to show that </a:t>
            </a:r>
            <a:r>
              <a:rPr lang="en" sz="1600" dirty="0">
                <a:solidFill>
                  <a:srgbClr val="FF9900"/>
                </a:solidFill>
                <a:latin typeface="Lovelo Black" panose="02000000000000000000" pitchFamily="50" charset="0"/>
              </a:rPr>
              <a:t>no artificial element may ever truly have the same beauty and value as the real nature</a:t>
            </a:r>
            <a:r>
              <a:rPr lang="en" sz="1600" dirty="0" smtClean="0">
                <a:latin typeface="Lovelo Black" panose="02000000000000000000" pitchFamily="50" charset="0"/>
              </a:rPr>
              <a:t>. We should try our hardest to protect and preserve the natural resource the world has given us.</a:t>
            </a:r>
            <a:endParaRPr lang="en" sz="1600" dirty="0">
              <a:latin typeface="Lovelo Black" panose="02000000000000000000" pitchFamily="50"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628650" y="273843"/>
            <a:ext cx="7886700" cy="994200"/>
          </a:xfrm>
          <a:prstGeom prst="rect">
            <a:avLst/>
          </a:prstGeom>
        </p:spPr>
        <p:txBody>
          <a:bodyPr wrap="square" lIns="91425" tIns="91425" rIns="91425" bIns="91425" anchor="ctr" anchorCtr="0">
            <a:noAutofit/>
          </a:bodyPr>
          <a:lstStyle/>
          <a:p>
            <a:pPr lvl="0" algn="ctr">
              <a:spcBef>
                <a:spcPts val="0"/>
              </a:spcBef>
              <a:buNone/>
            </a:pPr>
            <a:r>
              <a:rPr lang="en" dirty="0">
                <a:latin typeface="Panton Black italic Caps" panose="00000500000000000000" pitchFamily="50" charset="0"/>
              </a:rPr>
              <a:t>Project Conclusions</a:t>
            </a:r>
          </a:p>
        </p:txBody>
      </p:sp>
      <p:sp>
        <p:nvSpPr>
          <p:cNvPr id="245" name="Shape 245"/>
          <p:cNvSpPr txBox="1">
            <a:spLocks noGrp="1"/>
          </p:cNvSpPr>
          <p:nvPr>
            <p:ph type="body" idx="1"/>
          </p:nvPr>
        </p:nvSpPr>
        <p:spPr>
          <a:xfrm>
            <a:off x="628650" y="1369218"/>
            <a:ext cx="7886700" cy="3263400"/>
          </a:xfrm>
          <a:prstGeom prst="rect">
            <a:avLst/>
          </a:prstGeom>
        </p:spPr>
        <p:txBody>
          <a:bodyPr wrap="square" lIns="91425" tIns="91425" rIns="91425" bIns="91425" anchor="t" anchorCtr="0">
            <a:noAutofit/>
          </a:bodyPr>
          <a:lstStyle/>
          <a:p>
            <a:pPr lvl="0">
              <a:spcBef>
                <a:spcPts val="0"/>
              </a:spcBef>
              <a:buNone/>
            </a:pPr>
            <a:r>
              <a:rPr lang="es-MX" sz="1800" dirty="0" smtClean="0">
                <a:solidFill>
                  <a:srgbClr val="FFFFFF"/>
                </a:solidFill>
                <a:latin typeface="Lovelo Black" panose="02000000000000000000" pitchFamily="50" charset="0"/>
                <a:ea typeface="Arial"/>
                <a:cs typeface="Arial"/>
                <a:sym typeface="Arial"/>
              </a:rPr>
              <a:t>W</a:t>
            </a:r>
            <a:r>
              <a:rPr lang="en" sz="1800" dirty="0" smtClean="0">
                <a:solidFill>
                  <a:srgbClr val="FFFFFF"/>
                </a:solidFill>
                <a:latin typeface="Lovelo Black" panose="02000000000000000000" pitchFamily="50" charset="0"/>
                <a:ea typeface="Arial"/>
                <a:cs typeface="Arial"/>
                <a:sym typeface="Arial"/>
              </a:rPr>
              <a:t>e accomplished the purposes </a:t>
            </a:r>
            <a:r>
              <a:rPr lang="en" sz="1800" dirty="0">
                <a:solidFill>
                  <a:srgbClr val="FFFFFF"/>
                </a:solidFill>
                <a:latin typeface="Lovelo Black" panose="02000000000000000000" pitchFamily="50" charset="0"/>
                <a:ea typeface="Arial"/>
                <a:cs typeface="Arial"/>
                <a:sym typeface="Arial"/>
              </a:rPr>
              <a:t>of our project </a:t>
            </a:r>
            <a:r>
              <a:rPr lang="en" sz="1800" dirty="0" smtClean="0">
                <a:solidFill>
                  <a:srgbClr val="FFFFFF"/>
                </a:solidFill>
                <a:latin typeface="Lovelo Black" panose="02000000000000000000" pitchFamily="50" charset="0"/>
                <a:ea typeface="Arial"/>
                <a:cs typeface="Arial"/>
                <a:sym typeface="Arial"/>
              </a:rPr>
              <a:t>as we:</a:t>
            </a:r>
            <a:endParaRPr lang="en" sz="1800" dirty="0">
              <a:solidFill>
                <a:srgbClr val="FFFFFF"/>
              </a:solidFill>
              <a:latin typeface="Lovelo Black" panose="02000000000000000000" pitchFamily="50" charset="0"/>
              <a:ea typeface="Arial"/>
              <a:cs typeface="Arial"/>
              <a:sym typeface="Arial"/>
            </a:endParaRPr>
          </a:p>
          <a:p>
            <a:pPr marL="914400" lvl="0" indent="-355600" rtl="0">
              <a:spcBef>
                <a:spcPts val="0"/>
              </a:spcBef>
              <a:buClr>
                <a:srgbClr val="FFFFFF"/>
              </a:buClr>
              <a:buSzPct val="100000"/>
              <a:buFont typeface="Arial"/>
            </a:pPr>
            <a:r>
              <a:rPr lang="en" sz="1800" dirty="0" smtClean="0">
                <a:solidFill>
                  <a:srgbClr val="FFFFFF"/>
                </a:solidFill>
                <a:latin typeface="Lovelo Black" panose="02000000000000000000" pitchFamily="50" charset="0"/>
                <a:ea typeface="Arial"/>
                <a:cs typeface="Arial"/>
                <a:sym typeface="Arial"/>
              </a:rPr>
              <a:t>Demonstrated </a:t>
            </a:r>
            <a:r>
              <a:rPr lang="en" sz="1800" dirty="0">
                <a:solidFill>
                  <a:srgbClr val="FF9900"/>
                </a:solidFill>
                <a:latin typeface="Lovelo Black" panose="02000000000000000000" pitchFamily="50" charset="0"/>
                <a:ea typeface="Arial"/>
                <a:cs typeface="Arial"/>
                <a:sym typeface="Arial"/>
              </a:rPr>
              <a:t>how technology has showed a different perspective of the reality of people</a:t>
            </a:r>
            <a:r>
              <a:rPr lang="en" sz="1800" dirty="0">
                <a:solidFill>
                  <a:srgbClr val="FFFFFF"/>
                </a:solidFill>
                <a:latin typeface="Lovelo Black" panose="02000000000000000000" pitchFamily="50" charset="0"/>
                <a:ea typeface="Arial"/>
                <a:cs typeface="Arial"/>
                <a:sym typeface="Arial"/>
              </a:rPr>
              <a:t>. We can see happy people </a:t>
            </a:r>
            <a:r>
              <a:rPr lang="en" sz="1800" dirty="0" smtClean="0">
                <a:solidFill>
                  <a:srgbClr val="FFFFFF"/>
                </a:solidFill>
                <a:latin typeface="Lovelo Black" panose="02000000000000000000" pitchFamily="50" charset="0"/>
                <a:ea typeface="Arial"/>
                <a:cs typeface="Arial"/>
                <a:sym typeface="Arial"/>
              </a:rPr>
              <a:t>but, </a:t>
            </a:r>
            <a:r>
              <a:rPr lang="en" sz="1800" dirty="0">
                <a:solidFill>
                  <a:srgbClr val="FFFFFF"/>
                </a:solidFill>
                <a:latin typeface="Lovelo Black" panose="02000000000000000000" pitchFamily="50" charset="0"/>
                <a:ea typeface="Arial"/>
                <a:cs typeface="Arial"/>
                <a:sym typeface="Arial"/>
              </a:rPr>
              <a:t>inside their personal </a:t>
            </a:r>
            <a:r>
              <a:rPr lang="en" sz="1800" dirty="0" smtClean="0">
                <a:solidFill>
                  <a:srgbClr val="FFFFFF"/>
                </a:solidFill>
                <a:latin typeface="Lovelo Black" panose="02000000000000000000" pitchFamily="50" charset="0"/>
                <a:ea typeface="Arial"/>
                <a:cs typeface="Arial"/>
                <a:sym typeface="Arial"/>
              </a:rPr>
              <a:t>spaces, </a:t>
            </a:r>
            <a:r>
              <a:rPr lang="en" sz="1800" dirty="0">
                <a:solidFill>
                  <a:srgbClr val="FFFFFF"/>
                </a:solidFill>
                <a:latin typeface="Lovelo Black" panose="02000000000000000000" pitchFamily="50" charset="0"/>
                <a:ea typeface="Arial"/>
                <a:cs typeface="Arial"/>
                <a:sym typeface="Arial"/>
              </a:rPr>
              <a:t>they show their real identity.</a:t>
            </a:r>
          </a:p>
          <a:p>
            <a:pPr marL="0" lvl="0" indent="0" rtl="0">
              <a:spcBef>
                <a:spcPts val="0"/>
              </a:spcBef>
              <a:buNone/>
            </a:pPr>
            <a:endParaRPr sz="1800" dirty="0">
              <a:solidFill>
                <a:srgbClr val="FFFFFF"/>
              </a:solidFill>
              <a:latin typeface="Lovelo Black" panose="02000000000000000000" pitchFamily="50" charset="0"/>
              <a:ea typeface="Arial"/>
              <a:cs typeface="Arial"/>
              <a:sym typeface="Arial"/>
            </a:endParaRPr>
          </a:p>
          <a:p>
            <a:pPr marL="914400" lvl="0" indent="-355600">
              <a:spcBef>
                <a:spcPts val="0"/>
              </a:spcBef>
              <a:buClr>
                <a:srgbClr val="FFFFFF"/>
              </a:buClr>
              <a:buSzPct val="100000"/>
              <a:buFont typeface="Arial"/>
            </a:pPr>
            <a:r>
              <a:rPr lang="en" sz="1800" dirty="0">
                <a:solidFill>
                  <a:srgbClr val="FFFFFF"/>
                </a:solidFill>
                <a:latin typeface="Lovelo Black" panose="02000000000000000000" pitchFamily="50" charset="0"/>
                <a:ea typeface="Arial"/>
                <a:cs typeface="Arial"/>
                <a:sym typeface="Arial"/>
              </a:rPr>
              <a:t>Showed </a:t>
            </a:r>
            <a:r>
              <a:rPr lang="en" sz="1800" dirty="0">
                <a:solidFill>
                  <a:srgbClr val="FF9900"/>
                </a:solidFill>
                <a:latin typeface="Lovelo Black" panose="02000000000000000000" pitchFamily="50" charset="0"/>
                <a:ea typeface="Arial"/>
                <a:cs typeface="Arial"/>
                <a:sym typeface="Arial"/>
              </a:rPr>
              <a:t>how the digital era has displaced the different expressions of art</a:t>
            </a:r>
            <a:r>
              <a:rPr lang="en" sz="1800" dirty="0">
                <a:solidFill>
                  <a:srgbClr val="FFFFFF"/>
                </a:solidFill>
                <a:latin typeface="Lovelo Black" panose="02000000000000000000" pitchFamily="50" charset="0"/>
                <a:ea typeface="Arial"/>
                <a:cs typeface="Arial"/>
                <a:sym typeface="Arial"/>
              </a:rPr>
              <a:t>.</a:t>
            </a:r>
          </a:p>
          <a:p>
            <a:pPr marL="0" lvl="0" indent="0">
              <a:spcBef>
                <a:spcPts val="0"/>
              </a:spcBef>
              <a:buNone/>
            </a:pPr>
            <a:endParaRPr sz="1800" dirty="0">
              <a:solidFill>
                <a:srgbClr val="FFFFFF"/>
              </a:solidFill>
              <a:latin typeface="Lovelo Black" panose="02000000000000000000" pitchFamily="50" charset="0"/>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dirty="0">
                <a:latin typeface="Panton Black italic Caps" panose="00000500000000000000" pitchFamily="50" charset="0"/>
              </a:rPr>
              <a:t>Credits - Models</a:t>
            </a:r>
          </a:p>
        </p:txBody>
      </p:sp>
      <p:sp>
        <p:nvSpPr>
          <p:cNvPr id="251" name="Shape 251"/>
          <p:cNvSpPr txBox="1">
            <a:spLocks noGrp="1"/>
          </p:cNvSpPr>
          <p:nvPr>
            <p:ph type="body" idx="1"/>
          </p:nvPr>
        </p:nvSpPr>
        <p:spPr>
          <a:xfrm>
            <a:off x="628650" y="1369218"/>
            <a:ext cx="7886700" cy="3263400"/>
          </a:xfrm>
          <a:prstGeom prst="rect">
            <a:avLst/>
          </a:prstGeom>
          <a:noFill/>
          <a:ln>
            <a:noFill/>
          </a:ln>
        </p:spPr>
        <p:txBody>
          <a:bodyPr wrap="square" lIns="68575" tIns="34275" rIns="68575" bIns="34275" anchor="t" anchorCtr="0">
            <a:noAutofit/>
          </a:bodyPr>
          <a:lstStyle/>
          <a:p>
            <a:pPr marL="457200" indent="-304800"/>
            <a:r>
              <a:rPr lang="en" sz="1100" dirty="0">
                <a:latin typeface="Panton Black Caps" panose="00000500000000000000" pitchFamily="50" charset="0"/>
              </a:rPr>
              <a:t>Glass bottle BY MARTON TAMAS, available under a Creative Commons Attribution-No Derivatives 4.0 International License at: </a:t>
            </a:r>
            <a:r>
              <a:rPr lang="en" sz="1100" u="sng" dirty="0">
                <a:solidFill>
                  <a:schemeClr val="hlink"/>
                </a:solidFill>
                <a:latin typeface="Panton Black Caps" panose="00000500000000000000" pitchFamily="50" charset="0"/>
                <a:hlinkClick r:id="rId3"/>
              </a:rPr>
              <a:t>https://</a:t>
            </a:r>
            <a:r>
              <a:rPr lang="en" sz="1100" u="sng" dirty="0" smtClean="0">
                <a:solidFill>
                  <a:schemeClr val="hlink"/>
                </a:solidFill>
                <a:latin typeface="Panton Black Caps" panose="00000500000000000000" pitchFamily="50" charset="0"/>
                <a:hlinkClick r:id="rId3"/>
              </a:rPr>
              <a:t>www.blendswap.com/blends/view/68000</a:t>
            </a:r>
            <a:endParaRPr lang="en" sz="1100" u="sng" dirty="0" smtClean="0">
              <a:solidFill>
                <a:schemeClr val="hlink"/>
              </a:solidFill>
              <a:latin typeface="Panton Black Caps" panose="00000500000000000000" pitchFamily="50" charset="0"/>
            </a:endParaRPr>
          </a:p>
          <a:p>
            <a:pPr marL="457200" indent="-304800"/>
            <a:r>
              <a:rPr lang="en" sz="1100" dirty="0">
                <a:latin typeface="Panton Black Caps" panose="00000500000000000000" pitchFamily="50" charset="0"/>
              </a:rPr>
              <a:t>Plunderbuss Pete by Ben Dansie, available under a Creative Commons Zero License at </a:t>
            </a:r>
            <a:r>
              <a:rPr lang="en" sz="1100" u="sng" dirty="0">
                <a:solidFill>
                  <a:schemeClr val="hlink"/>
                </a:solidFill>
                <a:latin typeface="Panton Black Caps" panose="00000500000000000000" pitchFamily="50" charset="0"/>
                <a:hlinkClick r:id="rId4"/>
              </a:rPr>
              <a:t>https://www.blendswap.com/blends/view/69985</a:t>
            </a:r>
            <a:endParaRPr lang="en" sz="1100" dirty="0" smtClean="0">
              <a:latin typeface="Panton Black Caps" panose="00000500000000000000" pitchFamily="50" charset="0"/>
            </a:endParaRPr>
          </a:p>
          <a:p>
            <a:pPr marL="457200" marR="0" lvl="0" indent="-304800" algn="l" rtl="0">
              <a:lnSpc>
                <a:spcPct val="90000"/>
              </a:lnSpc>
              <a:spcBef>
                <a:spcPts val="800"/>
              </a:spcBef>
              <a:buSzPct val="100000"/>
            </a:pPr>
            <a:r>
              <a:rPr lang="en" sz="1100" dirty="0" smtClean="0">
                <a:latin typeface="Panton Black Caps" panose="00000500000000000000" pitchFamily="50" charset="0"/>
              </a:rPr>
              <a:t>Sofa </a:t>
            </a:r>
            <a:r>
              <a:rPr lang="en" sz="1100" dirty="0">
                <a:latin typeface="Panton Black Caps" panose="00000500000000000000" pitchFamily="50" charset="0"/>
              </a:rPr>
              <a:t>+ Table + Pillow by Nikita, available under a Creative Commons Attribution-No Derivatives </a:t>
            </a:r>
            <a:r>
              <a:rPr lang="en" sz="1100" dirty="0" smtClean="0">
                <a:latin typeface="Panton Black Caps" panose="00000500000000000000" pitchFamily="50" charset="0"/>
              </a:rPr>
              <a:t>4.0 </a:t>
            </a:r>
            <a:r>
              <a:rPr lang="en" sz="1100" dirty="0">
                <a:latin typeface="Panton Black Caps" panose="00000500000000000000" pitchFamily="50" charset="0"/>
              </a:rPr>
              <a:t>International License at </a:t>
            </a:r>
            <a:r>
              <a:rPr lang="en" sz="1100" u="sng" dirty="0">
                <a:solidFill>
                  <a:schemeClr val="hlink"/>
                </a:solidFill>
                <a:latin typeface="Panton Black Caps" panose="00000500000000000000" pitchFamily="50" charset="0"/>
                <a:hlinkClick r:id="rId5"/>
              </a:rPr>
              <a:t>https://</a:t>
            </a:r>
            <a:r>
              <a:rPr lang="en" sz="1100" u="sng" dirty="0" smtClean="0">
                <a:solidFill>
                  <a:schemeClr val="hlink"/>
                </a:solidFill>
                <a:latin typeface="Panton Black Caps" panose="00000500000000000000" pitchFamily="50" charset="0"/>
                <a:hlinkClick r:id="rId5"/>
              </a:rPr>
              <a:t>www.blendswap.com/blends/view/6605</a:t>
            </a:r>
            <a:endParaRPr lang="en" sz="1100" dirty="0">
              <a:latin typeface="Panton Black Caps" panose="00000500000000000000" pitchFamily="50" charset="0"/>
            </a:endParaRPr>
          </a:p>
          <a:p>
            <a:pPr marL="457200" lvl="0" indent="-304800"/>
            <a:r>
              <a:rPr lang="en" sz="1100" dirty="0" smtClean="0">
                <a:latin typeface="Panton Black Caps" panose="00000500000000000000" pitchFamily="50" charset="0"/>
              </a:rPr>
              <a:t>Tulips BY </a:t>
            </a:r>
            <a:r>
              <a:rPr lang="es-MX" sz="1100" dirty="0" err="1">
                <a:latin typeface="Panton Black Caps" panose="00000500000000000000" pitchFamily="50" charset="0"/>
              </a:rPr>
              <a:t>Naman</a:t>
            </a:r>
            <a:r>
              <a:rPr lang="es-MX" sz="1100" dirty="0">
                <a:latin typeface="Panton Black Caps" panose="00000500000000000000" pitchFamily="50" charset="0"/>
              </a:rPr>
              <a:t> </a:t>
            </a:r>
            <a:r>
              <a:rPr lang="es-MX" sz="1100" dirty="0" err="1" smtClean="0">
                <a:latin typeface="Panton Black Caps" panose="00000500000000000000" pitchFamily="50" charset="0"/>
              </a:rPr>
              <a:t>Aafle</a:t>
            </a:r>
            <a:r>
              <a:rPr lang="es-MX" sz="1100" dirty="0" smtClean="0">
                <a:latin typeface="Panton Black Caps" panose="00000500000000000000" pitchFamily="50" charset="0"/>
              </a:rPr>
              <a:t>,  </a:t>
            </a:r>
            <a:r>
              <a:rPr lang="en" sz="1100" dirty="0" smtClean="0">
                <a:latin typeface="Panton Black Caps" panose="00000500000000000000" pitchFamily="50" charset="0"/>
              </a:rPr>
              <a:t>available </a:t>
            </a:r>
            <a:r>
              <a:rPr lang="en" sz="1100" dirty="0">
                <a:latin typeface="Panton Black Caps" panose="00000500000000000000" pitchFamily="50" charset="0"/>
              </a:rPr>
              <a:t>under a Creative Commons Attribution-No Derivatives 4.0 International License </a:t>
            </a:r>
            <a:r>
              <a:rPr lang="en" sz="1100" dirty="0" smtClean="0">
                <a:latin typeface="Panton Black Caps" panose="00000500000000000000" pitchFamily="50" charset="0"/>
              </a:rPr>
              <a:t>at: </a:t>
            </a:r>
            <a:r>
              <a:rPr lang="en" sz="1100" u="sng" dirty="0" smtClean="0">
                <a:solidFill>
                  <a:schemeClr val="hlink"/>
                </a:solidFill>
                <a:latin typeface="Panton Black Caps" panose="00000500000000000000" pitchFamily="50" charset="0"/>
              </a:rPr>
              <a:t>https://www.blendswap.com/blends/view/7418</a:t>
            </a:r>
          </a:p>
          <a:p>
            <a:pPr marL="457200" lvl="0" indent="-304800"/>
            <a:r>
              <a:rPr lang="es-MX" sz="1100" dirty="0">
                <a:solidFill>
                  <a:schemeClr val="tx1"/>
                </a:solidFill>
                <a:latin typeface="Panton Black Caps" panose="00000500000000000000" pitchFamily="50" charset="0"/>
              </a:rPr>
              <a:t>Windows </a:t>
            </a:r>
            <a:r>
              <a:rPr lang="es-MX" sz="1100" dirty="0" err="1">
                <a:solidFill>
                  <a:schemeClr val="tx1"/>
                </a:solidFill>
                <a:latin typeface="Panton Black Caps" panose="00000500000000000000" pitchFamily="50" charset="0"/>
              </a:rPr>
              <a:t>Generator</a:t>
            </a:r>
            <a:r>
              <a:rPr lang="es-MX" sz="1100" dirty="0">
                <a:solidFill>
                  <a:schemeClr val="tx1"/>
                </a:solidFill>
                <a:latin typeface="Panton Black Caps" panose="00000500000000000000" pitchFamily="50" charset="0"/>
              </a:rPr>
              <a:t> </a:t>
            </a:r>
            <a:r>
              <a:rPr lang="es-MX" sz="1100" dirty="0" smtClean="0">
                <a:solidFill>
                  <a:schemeClr val="tx1"/>
                </a:solidFill>
                <a:latin typeface="Panton Black Caps" panose="00000500000000000000" pitchFamily="50" charset="0"/>
              </a:rPr>
              <a:t>3, </a:t>
            </a:r>
            <a:r>
              <a:rPr lang="en-US" sz="1100" dirty="0">
                <a:solidFill>
                  <a:schemeClr val="tx1"/>
                </a:solidFill>
                <a:latin typeface="Panton Black Caps" panose="00000500000000000000" pitchFamily="50" charset="0"/>
              </a:rPr>
              <a:t>Blender add-on for creating </a:t>
            </a:r>
            <a:r>
              <a:rPr lang="en-US" sz="1100" dirty="0" smtClean="0">
                <a:solidFill>
                  <a:schemeClr val="tx1"/>
                </a:solidFill>
                <a:latin typeface="Panton Black Caps" panose="00000500000000000000" pitchFamily="50" charset="0"/>
              </a:rPr>
              <a:t>windows by Anton </a:t>
            </a:r>
            <a:r>
              <a:rPr lang="en-US" sz="1100" dirty="0" err="1" smtClean="0">
                <a:solidFill>
                  <a:schemeClr val="tx1"/>
                </a:solidFill>
                <a:latin typeface="Panton Black Caps" panose="00000500000000000000" pitchFamily="50" charset="0"/>
              </a:rPr>
              <a:t>ioya</a:t>
            </a:r>
            <a:r>
              <a:rPr lang="en-US" sz="1100" dirty="0" smtClean="0">
                <a:solidFill>
                  <a:schemeClr val="tx1"/>
                </a:solidFill>
                <a:latin typeface="Panton Black Caps" panose="00000500000000000000" pitchFamily="50" charset="0"/>
              </a:rPr>
              <a:t>, Available at: </a:t>
            </a:r>
            <a:r>
              <a:rPr lang="es-MX" sz="1100" dirty="0">
                <a:solidFill>
                  <a:schemeClr val="hlink"/>
                </a:solidFill>
                <a:latin typeface="Panton Black Caps" panose="00000500000000000000" pitchFamily="50" charset="0"/>
              </a:rPr>
              <a:t>https://github.com/Antonioya/blender/tree/master/add_window_3</a:t>
            </a:r>
            <a:endParaRPr sz="1200" dirty="0">
              <a:latin typeface="Panton Black Caps" panose="00000500000000000000" pitchFamily="50" charset="0"/>
            </a:endParaRPr>
          </a:p>
          <a:p>
            <a:pPr marL="0" marR="0" lvl="0" indent="0" algn="l" rtl="0">
              <a:lnSpc>
                <a:spcPct val="90000"/>
              </a:lnSpc>
              <a:spcBef>
                <a:spcPts val="800"/>
              </a:spcBef>
              <a:buNone/>
            </a:pPr>
            <a:endParaRPr sz="1200" dirty="0">
              <a:latin typeface="Panton Black Caps" panose="00000500000000000000" pitchFamily="50"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dirty="0">
                <a:latin typeface="Panton Black italic Caps" panose="00000500000000000000" pitchFamily="50" charset="0"/>
              </a:rPr>
              <a:t>Credits - Textures</a:t>
            </a:r>
          </a:p>
        </p:txBody>
      </p:sp>
      <p:sp>
        <p:nvSpPr>
          <p:cNvPr id="257" name="Shape 257"/>
          <p:cNvSpPr txBox="1">
            <a:spLocks noGrp="1"/>
          </p:cNvSpPr>
          <p:nvPr>
            <p:ph type="body" idx="1"/>
          </p:nvPr>
        </p:nvSpPr>
        <p:spPr>
          <a:xfrm>
            <a:off x="628650" y="1142336"/>
            <a:ext cx="7886700" cy="3263400"/>
          </a:xfrm>
          <a:prstGeom prst="rect">
            <a:avLst/>
          </a:prstGeom>
          <a:noFill/>
          <a:ln>
            <a:noFill/>
          </a:ln>
        </p:spPr>
        <p:txBody>
          <a:bodyPr wrap="square" lIns="68575" tIns="34275" rIns="68575" bIns="34275" anchor="t" anchorCtr="0">
            <a:noAutofit/>
          </a:bodyPr>
          <a:lstStyle/>
          <a:p>
            <a:r>
              <a:rPr lang="es-ES" sz="900" dirty="0">
                <a:latin typeface="Panton Black Caps" panose="00000500000000000000" pitchFamily="50" charset="0"/>
              </a:rPr>
              <a:t>Fondos de la naturaleza. [Imagen]. </a:t>
            </a:r>
            <a:r>
              <a:rPr lang="es-ES" sz="900" dirty="0" err="1">
                <a:latin typeface="Panton Black Caps" panose="00000500000000000000" pitchFamily="50" charset="0"/>
              </a:rPr>
              <a:t>Recuerado</a:t>
            </a:r>
            <a:r>
              <a:rPr lang="es-ES" sz="900" dirty="0">
                <a:latin typeface="Panton Black Caps" panose="00000500000000000000" pitchFamily="50" charset="0"/>
              </a:rPr>
              <a:t> de </a:t>
            </a:r>
            <a:r>
              <a:rPr lang="es-ES" sz="900" dirty="0">
                <a:latin typeface="Panton Black Caps" panose="00000500000000000000" pitchFamily="50" charset="0"/>
                <a:hlinkClick r:id="rId3"/>
              </a:rPr>
              <a:t>http://</a:t>
            </a:r>
            <a:r>
              <a:rPr lang="es-ES" sz="900" dirty="0" smtClean="0">
                <a:latin typeface="Panton Black Caps" panose="00000500000000000000" pitchFamily="50" charset="0"/>
                <a:hlinkClick r:id="rId3"/>
              </a:rPr>
              <a:t>www.planwallpaper.com/static/images/nature_backgrounds_perfect_version_images_7035.jpg</a:t>
            </a:r>
            <a:endParaRPr lang="es-MX" sz="900" dirty="0">
              <a:latin typeface="Panton Black Caps" panose="00000500000000000000" pitchFamily="50" charset="0"/>
            </a:endParaRPr>
          </a:p>
          <a:p>
            <a:r>
              <a:rPr lang="es-ES" sz="900" dirty="0">
                <a:latin typeface="Panton Black Caps" panose="00000500000000000000" pitchFamily="50" charset="0"/>
              </a:rPr>
              <a:t>Libro cubierta textura. [Imagen]. Recuperado de </a:t>
            </a:r>
            <a:r>
              <a:rPr lang="es-ES" sz="900" u="sng" dirty="0">
                <a:latin typeface="Panton Black Caps" panose="00000500000000000000" pitchFamily="50" charset="0"/>
                <a:hlinkClick r:id="rId4"/>
              </a:rPr>
              <a:t>https://images.freecreatives.com/wp-content/uploads/2015/10/vintage-book-cover-texture.jpg</a:t>
            </a:r>
            <a:r>
              <a:rPr lang="es-ES" sz="900" dirty="0">
                <a:latin typeface="Panton Black Caps" panose="00000500000000000000" pitchFamily="50" charset="0"/>
              </a:rPr>
              <a:t>.</a:t>
            </a:r>
            <a:endParaRPr lang="es-MX" sz="900" dirty="0">
              <a:latin typeface="Panton Black Caps" panose="00000500000000000000" pitchFamily="50" charset="0"/>
            </a:endParaRPr>
          </a:p>
          <a:p>
            <a:r>
              <a:rPr lang="es-ES" sz="900" dirty="0">
                <a:latin typeface="Panton Black Caps" panose="00000500000000000000" pitchFamily="50" charset="0"/>
              </a:rPr>
              <a:t>Tapicería cuero botón textura oro. [Imagen]. Recuperado de </a:t>
            </a:r>
            <a:r>
              <a:rPr lang="es-ES" sz="900" u="sng" dirty="0">
                <a:latin typeface="Panton Black Caps" panose="00000500000000000000" pitchFamily="50" charset="0"/>
                <a:hlinkClick r:id="rId5"/>
              </a:rPr>
              <a:t>https://thumbs.dreamstime.com/t/luxury-upholstery-leather-button-chair-texture-gold-40545970.jpg</a:t>
            </a:r>
            <a:r>
              <a:rPr lang="es-ES" sz="900" dirty="0">
                <a:latin typeface="Panton Black Caps" panose="00000500000000000000" pitchFamily="50" charset="0"/>
              </a:rPr>
              <a:t>.</a:t>
            </a:r>
            <a:endParaRPr lang="es-MX" sz="900" dirty="0">
              <a:latin typeface="Panton Black Caps" panose="00000500000000000000" pitchFamily="50" charset="0"/>
            </a:endParaRPr>
          </a:p>
          <a:p>
            <a:r>
              <a:rPr lang="es-ES" sz="900" dirty="0">
                <a:latin typeface="Panton Black Caps" panose="00000500000000000000" pitchFamily="50" charset="0"/>
              </a:rPr>
              <a:t>Textura acolchada en rojo [Imagen]. Recuperado de </a:t>
            </a:r>
            <a:r>
              <a:rPr lang="es-ES" sz="900" u="sng" dirty="0">
                <a:latin typeface="Panton Black Caps" panose="00000500000000000000" pitchFamily="50" charset="0"/>
                <a:hlinkClick r:id="rId6"/>
              </a:rPr>
              <a:t>https://image.freepik.com/free-photo/red-quilted-texture_1048-1757.jpg</a:t>
            </a:r>
            <a:r>
              <a:rPr lang="es-ES" sz="900" dirty="0">
                <a:latin typeface="Panton Black Caps" panose="00000500000000000000" pitchFamily="50" charset="0"/>
              </a:rPr>
              <a:t>.</a:t>
            </a:r>
            <a:endParaRPr lang="es-MX" sz="900" dirty="0">
              <a:latin typeface="Panton Black Caps" panose="00000500000000000000" pitchFamily="50" charset="0"/>
            </a:endParaRPr>
          </a:p>
          <a:p>
            <a:r>
              <a:rPr lang="es-ES" sz="900" dirty="0">
                <a:latin typeface="Panton Black Caps" panose="00000500000000000000" pitchFamily="50" charset="0"/>
              </a:rPr>
              <a:t>Textura de madera. [Imagen]. Recuperado de </a:t>
            </a:r>
            <a:r>
              <a:rPr lang="es-ES" sz="900" u="sng" dirty="0">
                <a:latin typeface="Panton Black Caps" panose="00000500000000000000" pitchFamily="50" charset="0"/>
                <a:hlinkClick r:id="rId7"/>
              </a:rPr>
              <a:t>http://img07.deviantart.net/97e4/i/2011/051/0/5/wood_grain_texture_4_by_hyenacub_stock-d3a1cr8.jpg</a:t>
            </a:r>
            <a:r>
              <a:rPr lang="es-ES" sz="900" dirty="0">
                <a:latin typeface="Panton Black Caps" panose="00000500000000000000" pitchFamily="50" charset="0"/>
              </a:rPr>
              <a:t>.</a:t>
            </a:r>
            <a:endParaRPr lang="es-MX" sz="900" dirty="0">
              <a:latin typeface="Panton Black Caps" panose="00000500000000000000" pitchFamily="50" charset="0"/>
            </a:endParaRPr>
          </a:p>
          <a:p>
            <a:r>
              <a:rPr lang="es-ES" sz="900" dirty="0">
                <a:latin typeface="Panton Black Caps" panose="00000500000000000000" pitchFamily="50" charset="0"/>
              </a:rPr>
              <a:t>Textura de roca. [Imagen]. Recuperado de </a:t>
            </a:r>
            <a:r>
              <a:rPr lang="es-ES" sz="900" u="sng" dirty="0">
                <a:latin typeface="Panton Black Caps" panose="00000500000000000000" pitchFamily="50" charset="0"/>
                <a:hlinkClick r:id="rId8"/>
              </a:rPr>
              <a:t>http://cdn.designbeep.com/wp-content/uploads/2013/09/11.rock-texture.jpg</a:t>
            </a:r>
            <a:r>
              <a:rPr lang="es-ES" sz="900" dirty="0">
                <a:latin typeface="Panton Black Caps" panose="00000500000000000000" pitchFamily="50" charset="0"/>
              </a:rPr>
              <a:t>.</a:t>
            </a:r>
            <a:endParaRPr lang="es-MX" sz="900" dirty="0">
              <a:latin typeface="Panton Black Caps" panose="00000500000000000000" pitchFamily="50" charset="0"/>
            </a:endParaRPr>
          </a:p>
          <a:p>
            <a:r>
              <a:rPr lang="es-ES" sz="900" dirty="0">
                <a:latin typeface="Panton Black Caps" panose="00000500000000000000" pitchFamily="50" charset="0"/>
              </a:rPr>
              <a:t>Texturas libro de cuero. [Imagen]. Recuperado de </a:t>
            </a:r>
            <a:r>
              <a:rPr lang="es-ES" sz="900" u="sng" dirty="0">
                <a:latin typeface="Panton Black Caps" panose="00000500000000000000" pitchFamily="50" charset="0"/>
                <a:hlinkClick r:id="rId9"/>
              </a:rPr>
              <a:t>http://www.texturepalace.com/gallery/book/2016-02-08-leather-book-cover/leather-book-textures--4.jpg</a:t>
            </a:r>
            <a:r>
              <a:rPr lang="es-ES" sz="900" dirty="0">
                <a:latin typeface="Panton Black Caps" panose="00000500000000000000" pitchFamily="50" charset="0"/>
              </a:rPr>
              <a:t>.</a:t>
            </a:r>
            <a:endParaRPr lang="es-MX" sz="900" dirty="0">
              <a:latin typeface="Panton Black Caps" panose="00000500000000000000" pitchFamily="50"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28650" y="273843"/>
            <a:ext cx="7886700" cy="994200"/>
          </a:xfrm>
          <a:prstGeom prst="rect">
            <a:avLst/>
          </a:prstGeom>
          <a:noFill/>
          <a:ln>
            <a:noFill/>
          </a:ln>
        </p:spPr>
        <p:txBody>
          <a:bodyPr wrap="square" lIns="68575" tIns="34275" rIns="68575" bIns="34275" anchor="ctr" anchorCtr="0">
            <a:noAutofit/>
          </a:bodyPr>
          <a:lstStyle/>
          <a:p>
            <a:pPr marL="0" marR="0" lvl="0" indent="0" algn="ctr" rtl="0">
              <a:lnSpc>
                <a:spcPct val="90000"/>
              </a:lnSpc>
              <a:spcBef>
                <a:spcPts val="0"/>
              </a:spcBef>
              <a:buClr>
                <a:schemeClr val="dk1"/>
              </a:buClr>
              <a:buSzPct val="25000"/>
              <a:buFont typeface="Calibri"/>
              <a:buNone/>
            </a:pPr>
            <a:r>
              <a:rPr lang="en" sz="3300" b="0" i="0" u="none" strike="noStrike" cap="none" dirty="0">
                <a:solidFill>
                  <a:schemeClr val="dk1"/>
                </a:solidFill>
                <a:latin typeface="Lovelo Black" panose="02000000000000000000" pitchFamily="50" charset="0"/>
                <a:sym typeface="Calibri"/>
              </a:rPr>
              <a:t>Introduction</a:t>
            </a:r>
          </a:p>
        </p:txBody>
      </p:sp>
      <p:sp>
        <p:nvSpPr>
          <p:cNvPr id="84" name="Shape 84"/>
          <p:cNvSpPr txBox="1">
            <a:spLocks noGrp="1"/>
          </p:cNvSpPr>
          <p:nvPr>
            <p:ph type="body" idx="1"/>
          </p:nvPr>
        </p:nvSpPr>
        <p:spPr>
          <a:xfrm>
            <a:off x="628650" y="1369218"/>
            <a:ext cx="7886700" cy="3263400"/>
          </a:xfrm>
          <a:prstGeom prst="rect">
            <a:avLst/>
          </a:prstGeom>
          <a:noFill/>
          <a:ln>
            <a:noFill/>
          </a:ln>
        </p:spPr>
        <p:txBody>
          <a:bodyPr wrap="square" lIns="68575" tIns="34275" rIns="68575" bIns="34275" anchor="t" anchorCtr="0">
            <a:noAutofit/>
          </a:bodyPr>
          <a:lstStyle/>
          <a:p>
            <a:pPr marL="457200" marR="0" lvl="0" indent="-228600" algn="l" rtl="0">
              <a:lnSpc>
                <a:spcPct val="90000"/>
              </a:lnSpc>
              <a:spcBef>
                <a:spcPts val="0"/>
              </a:spcBef>
              <a:spcAft>
                <a:spcPts val="0"/>
              </a:spcAft>
            </a:pPr>
            <a:r>
              <a:rPr lang="en" dirty="0" smtClean="0">
                <a:latin typeface="Lovelo Black" panose="02000000000000000000" pitchFamily="50" charset="0"/>
              </a:rPr>
              <a:t>Also, our </a:t>
            </a:r>
            <a:r>
              <a:rPr lang="en" dirty="0">
                <a:latin typeface="Lovelo Black" panose="02000000000000000000" pitchFamily="50" charset="0"/>
              </a:rPr>
              <a:t>version of the living room will try to show </a:t>
            </a:r>
            <a:r>
              <a:rPr lang="en" dirty="0">
                <a:solidFill>
                  <a:srgbClr val="FF9900"/>
                </a:solidFill>
                <a:latin typeface="Lovelo Black" panose="02000000000000000000" pitchFamily="50" charset="0"/>
              </a:rPr>
              <a:t>how modernity has negatively impacted the love for literature and art</a:t>
            </a:r>
            <a:r>
              <a:rPr lang="en" dirty="0">
                <a:latin typeface="Lovelo Black" panose="02000000000000000000" pitchFamily="50" charset="0"/>
              </a:rPr>
              <a:t>, which may be forgotten in the battle against </a:t>
            </a:r>
            <a:r>
              <a:rPr lang="en" dirty="0" smtClean="0">
                <a:latin typeface="Lovelo Black" panose="02000000000000000000" pitchFamily="50" charset="0"/>
              </a:rPr>
              <a:t>electronic media </a:t>
            </a:r>
            <a:r>
              <a:rPr lang="en" dirty="0">
                <a:latin typeface="Lovelo Black" panose="02000000000000000000" pitchFamily="50" charset="0"/>
              </a:rPr>
              <a:t>and cheap </a:t>
            </a:r>
            <a:r>
              <a:rPr lang="en" dirty="0" smtClean="0">
                <a:latin typeface="Lovelo Black" panose="02000000000000000000" pitchFamily="50" charset="0"/>
              </a:rPr>
              <a:t>entertainment that is common on our daily lives. </a:t>
            </a:r>
            <a:endParaRPr lang="en" dirty="0">
              <a:latin typeface="Lovelo Black" panose="02000000000000000000" pitchFamily="50"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311708" y="744575"/>
            <a:ext cx="8520600" cy="2052600"/>
          </a:xfrm>
          <a:prstGeom prst="rect">
            <a:avLst/>
          </a:prstGeom>
          <a:noFill/>
          <a:ln>
            <a:noFill/>
          </a:ln>
        </p:spPr>
        <p:txBody>
          <a:bodyPr wrap="square" lIns="68575" tIns="34275" rIns="68575" bIns="34275" anchor="b" anchorCtr="0">
            <a:noAutofit/>
          </a:bodyPr>
          <a:lstStyle/>
          <a:p>
            <a:pPr marL="0" marR="0" lvl="0" indent="0" algn="ctr" rtl="0">
              <a:lnSpc>
                <a:spcPct val="90000"/>
              </a:lnSpc>
              <a:spcBef>
                <a:spcPts val="0"/>
              </a:spcBef>
              <a:buClr>
                <a:schemeClr val="dk1"/>
              </a:buClr>
              <a:buSzPct val="25000"/>
              <a:buFont typeface="Calibri"/>
              <a:buNone/>
            </a:pPr>
            <a:r>
              <a:rPr lang="en" sz="4500" b="0" i="0" u="none" strike="noStrike" cap="none" dirty="0">
                <a:solidFill>
                  <a:schemeClr val="dk1"/>
                </a:solidFill>
                <a:latin typeface="Panton Black italic Caps" panose="00000500000000000000" pitchFamily="50" charset="0"/>
                <a:ea typeface="Calibri"/>
                <a:cs typeface="Calibri"/>
                <a:sym typeface="Calibri"/>
              </a:rPr>
              <a:t>Modelling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628650" y="119143"/>
            <a:ext cx="7886700" cy="994200"/>
          </a:xfrm>
          <a:prstGeom prst="rect">
            <a:avLst/>
          </a:prstGeom>
        </p:spPr>
        <p:txBody>
          <a:bodyPr wrap="square" lIns="91425" tIns="91425" rIns="91425" bIns="91425" anchor="ctr" anchorCtr="0">
            <a:noAutofit/>
          </a:bodyPr>
          <a:lstStyle/>
          <a:p>
            <a:pPr lvl="0" algn="ctr">
              <a:spcBef>
                <a:spcPts val="0"/>
              </a:spcBef>
              <a:buNone/>
            </a:pPr>
            <a:r>
              <a:rPr lang="en" dirty="0">
                <a:latin typeface="Panton Black Caps" panose="00000500000000000000" pitchFamily="50" charset="0"/>
              </a:rPr>
              <a:t>List of Original Models</a:t>
            </a:r>
          </a:p>
        </p:txBody>
      </p:sp>
      <p:sp>
        <p:nvSpPr>
          <p:cNvPr id="95" name="Shape 95"/>
          <p:cNvSpPr txBox="1">
            <a:spLocks noGrp="1"/>
          </p:cNvSpPr>
          <p:nvPr>
            <p:ph type="body" idx="1"/>
          </p:nvPr>
        </p:nvSpPr>
        <p:spPr>
          <a:xfrm>
            <a:off x="779903" y="1793986"/>
            <a:ext cx="3661467" cy="4137900"/>
          </a:xfrm>
          <a:prstGeom prst="rect">
            <a:avLst/>
          </a:prstGeom>
        </p:spPr>
        <p:txBody>
          <a:bodyPr wrap="square" lIns="91425" tIns="91425" rIns="91425" bIns="91425" anchor="t" anchorCtr="0">
            <a:noAutofit/>
          </a:bodyPr>
          <a:lstStyle/>
          <a:p>
            <a:pPr marL="457200" lvl="0" indent="-228600" rtl="0">
              <a:spcBef>
                <a:spcPts val="0"/>
              </a:spcBef>
            </a:pPr>
            <a:r>
              <a:rPr lang="en" sz="1600" dirty="0">
                <a:latin typeface="Panton Light Caps" panose="00000500000000000000" pitchFamily="50" charset="0"/>
              </a:rPr>
              <a:t>Walls, floor, roof and wall relief.</a:t>
            </a:r>
          </a:p>
          <a:p>
            <a:pPr marL="457200" lvl="0" indent="-228600" rtl="0">
              <a:spcBef>
                <a:spcPts val="0"/>
              </a:spcBef>
            </a:pPr>
            <a:r>
              <a:rPr lang="en" sz="1600" dirty="0" smtClean="0">
                <a:latin typeface="Panton Light Caps" panose="00000500000000000000" pitchFamily="50" charset="0"/>
              </a:rPr>
              <a:t>A Carpet</a:t>
            </a:r>
            <a:endParaRPr lang="en" sz="1600" dirty="0">
              <a:latin typeface="Panton Light Caps" panose="00000500000000000000" pitchFamily="50" charset="0"/>
            </a:endParaRPr>
          </a:p>
          <a:p>
            <a:pPr marL="457200" lvl="0" indent="-228600" rtl="0">
              <a:spcBef>
                <a:spcPts val="0"/>
              </a:spcBef>
            </a:pPr>
            <a:r>
              <a:rPr lang="es-MX" sz="1600" dirty="0" smtClean="0">
                <a:latin typeface="Panton Light Caps" panose="00000500000000000000" pitchFamily="50" charset="0"/>
              </a:rPr>
              <a:t>A</a:t>
            </a:r>
            <a:r>
              <a:rPr lang="en" sz="1600" dirty="0" smtClean="0">
                <a:latin typeface="Panton Light Caps" panose="00000500000000000000" pitchFamily="50" charset="0"/>
              </a:rPr>
              <a:t> Main </a:t>
            </a:r>
            <a:r>
              <a:rPr lang="en" sz="1600" dirty="0">
                <a:latin typeface="Panton Light Caps" panose="00000500000000000000" pitchFamily="50" charset="0"/>
              </a:rPr>
              <a:t>Table</a:t>
            </a:r>
          </a:p>
          <a:p>
            <a:pPr marL="457200" lvl="0" indent="-228600" rtl="0">
              <a:spcBef>
                <a:spcPts val="0"/>
              </a:spcBef>
            </a:pPr>
            <a:r>
              <a:rPr lang="en" sz="1600" dirty="0">
                <a:latin typeface="Panton Light Caps" panose="00000500000000000000" pitchFamily="50" charset="0"/>
              </a:rPr>
              <a:t>Table lights</a:t>
            </a:r>
          </a:p>
          <a:p>
            <a:pPr marL="457200" lvl="0" indent="-228600" rtl="0">
              <a:spcBef>
                <a:spcPts val="0"/>
              </a:spcBef>
            </a:pPr>
            <a:r>
              <a:rPr lang="en" sz="1600" dirty="0">
                <a:latin typeface="Panton Light Caps" panose="00000500000000000000" pitchFamily="50" charset="0"/>
              </a:rPr>
              <a:t>Chairs</a:t>
            </a:r>
          </a:p>
          <a:p>
            <a:pPr marL="457200" lvl="0" indent="-228600" rtl="0">
              <a:spcBef>
                <a:spcPts val="0"/>
              </a:spcBef>
            </a:pPr>
            <a:r>
              <a:rPr lang="en" sz="1600" dirty="0">
                <a:latin typeface="Panton Light Caps" panose="00000500000000000000" pitchFamily="50" charset="0"/>
              </a:rPr>
              <a:t>Book </a:t>
            </a:r>
            <a:r>
              <a:rPr lang="en" sz="1600" dirty="0" smtClean="0">
                <a:latin typeface="Panton Light Caps" panose="00000500000000000000" pitchFamily="50" charset="0"/>
              </a:rPr>
              <a:t>shelves</a:t>
            </a:r>
            <a:endParaRPr lang="en" sz="1600" dirty="0">
              <a:latin typeface="Panton Light Caps" panose="00000500000000000000" pitchFamily="50" charset="0"/>
            </a:endParaRPr>
          </a:p>
        </p:txBody>
      </p:sp>
      <p:sp>
        <p:nvSpPr>
          <p:cNvPr id="4" name="Shape 95"/>
          <p:cNvSpPr txBox="1">
            <a:spLocks/>
          </p:cNvSpPr>
          <p:nvPr/>
        </p:nvSpPr>
        <p:spPr>
          <a:xfrm>
            <a:off x="4441370" y="1793986"/>
            <a:ext cx="3661467" cy="41379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177800" marR="0" lvl="0" indent="-38100" algn="l" rtl="0">
              <a:lnSpc>
                <a:spcPct val="90000"/>
              </a:lnSpc>
              <a:spcBef>
                <a:spcPts val="800"/>
              </a:spcBef>
              <a:spcAft>
                <a:spcPts val="160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spcAft>
                <a:spcPts val="160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spcAft>
                <a:spcPts val="160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pPr marL="457200" indent="-228600">
              <a:spcBef>
                <a:spcPts val="0"/>
              </a:spcBef>
            </a:pPr>
            <a:r>
              <a:rPr lang="es-MX" sz="1600" dirty="0" smtClean="0">
                <a:latin typeface="Panton Light Caps" panose="00000500000000000000" pitchFamily="50" charset="0"/>
              </a:rPr>
              <a:t>A</a:t>
            </a:r>
            <a:r>
              <a:rPr lang="en" sz="1600" dirty="0" smtClean="0">
                <a:latin typeface="Panton Light Caps" panose="00000500000000000000" pitchFamily="50" charset="0"/>
              </a:rPr>
              <a:t> TV</a:t>
            </a:r>
          </a:p>
          <a:p>
            <a:pPr marL="457200" indent="-228600">
              <a:spcBef>
                <a:spcPts val="0"/>
              </a:spcBef>
            </a:pPr>
            <a:r>
              <a:rPr lang="en" sz="1600" dirty="0" smtClean="0">
                <a:latin typeface="Panton Light Caps" panose="00000500000000000000" pitchFamily="50" charset="0"/>
              </a:rPr>
              <a:t>Sphere decorations</a:t>
            </a:r>
          </a:p>
          <a:p>
            <a:pPr marL="457200" indent="-228600">
              <a:spcBef>
                <a:spcPts val="0"/>
              </a:spcBef>
            </a:pPr>
            <a:r>
              <a:rPr lang="en" sz="1600" dirty="0" smtClean="0">
                <a:latin typeface="Panton Light Caps" panose="00000500000000000000" pitchFamily="50" charset="0"/>
              </a:rPr>
              <a:t>Books</a:t>
            </a:r>
          </a:p>
          <a:p>
            <a:pPr marL="457200" indent="-228600">
              <a:spcBef>
                <a:spcPts val="0"/>
              </a:spcBef>
            </a:pPr>
            <a:r>
              <a:rPr lang="es-MX" sz="1600" dirty="0" smtClean="0">
                <a:latin typeface="Panton Light Caps" panose="00000500000000000000" pitchFamily="50" charset="0"/>
              </a:rPr>
              <a:t>A</a:t>
            </a:r>
            <a:r>
              <a:rPr lang="en" sz="1600" dirty="0" smtClean="0">
                <a:latin typeface="Panton Light Caps" panose="00000500000000000000" pitchFamily="50" charset="0"/>
              </a:rPr>
              <a:t> Lighter</a:t>
            </a:r>
          </a:p>
          <a:p>
            <a:pPr marL="457200" indent="-228600">
              <a:spcBef>
                <a:spcPts val="0"/>
              </a:spcBef>
            </a:pPr>
            <a:r>
              <a:rPr lang="es-MX" sz="1600" dirty="0" smtClean="0">
                <a:latin typeface="Panton Light Caps" panose="00000500000000000000" pitchFamily="50" charset="0"/>
              </a:rPr>
              <a:t>A</a:t>
            </a:r>
            <a:r>
              <a:rPr lang="en" sz="1600" dirty="0" smtClean="0">
                <a:latin typeface="Panton Light Caps" panose="00000500000000000000" pitchFamily="50" charset="0"/>
              </a:rPr>
              <a:t>n Ashtray</a:t>
            </a:r>
          </a:p>
          <a:p>
            <a:pPr marL="457200" indent="-228600">
              <a:spcBef>
                <a:spcPts val="0"/>
              </a:spcBef>
            </a:pPr>
            <a:r>
              <a:rPr lang="en" sz="1600" dirty="0" smtClean="0">
                <a:latin typeface="Panton Light Caps" panose="00000500000000000000" pitchFamily="50" charset="0"/>
              </a:rPr>
              <a:t>Windows (with the help of a plug-in)</a:t>
            </a:r>
            <a:endParaRPr lang="en" sz="1600" dirty="0">
              <a:latin typeface="Panton Light Caps" panose="00000500000000000000" pitchFamily="50" charset="0"/>
            </a:endParaRPr>
          </a:p>
        </p:txBody>
      </p:sp>
      <p:sp>
        <p:nvSpPr>
          <p:cNvPr id="5" name="Shape 84"/>
          <p:cNvSpPr txBox="1">
            <a:spLocks/>
          </p:cNvSpPr>
          <p:nvPr/>
        </p:nvSpPr>
        <p:spPr>
          <a:xfrm>
            <a:off x="498020" y="1017090"/>
            <a:ext cx="7886700" cy="626080"/>
          </a:xfrm>
          <a:prstGeom prst="rect">
            <a:avLst/>
          </a:prstGeom>
          <a:noFill/>
          <a:ln>
            <a:noFill/>
          </a:ln>
        </p:spPr>
        <p:txBody>
          <a:bodyPr wrap="square" lIns="68575" tIns="34275" rIns="68575" bIns="34275" anchor="t" anchorCtr="0">
            <a:noAutofit/>
          </a:bodyPr>
          <a:lstStyle>
            <a:defPPr marR="0" lvl="0" algn="l" rtl="0">
              <a:lnSpc>
                <a:spcPct val="100000"/>
              </a:lnSpc>
              <a:spcBef>
                <a:spcPts val="0"/>
              </a:spcBef>
              <a:spcAft>
                <a:spcPts val="0"/>
              </a:spcAft>
            </a:defPPr>
            <a:lvl1pPr marL="177800" marR="0" lvl="0" indent="-38100" algn="l" rtl="0">
              <a:lnSpc>
                <a:spcPct val="90000"/>
              </a:lnSpc>
              <a:spcBef>
                <a:spcPts val="800"/>
              </a:spcBef>
              <a:spcAft>
                <a:spcPts val="160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spcAft>
                <a:spcPts val="160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spcAft>
                <a:spcPts val="160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spcAft>
                <a:spcPts val="160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pPr marL="228600" indent="0" algn="ctr">
              <a:spcBef>
                <a:spcPts val="0"/>
              </a:spcBef>
              <a:spcAft>
                <a:spcPts val="0"/>
              </a:spcAft>
              <a:buNone/>
            </a:pPr>
            <a:r>
              <a:rPr lang="en" dirty="0" smtClean="0">
                <a:latin typeface="Lovelo Black" panose="02000000000000000000" pitchFamily="50" charset="0"/>
              </a:rPr>
              <a:t>IN ORDER TO BRING TO LIFE THE SCENE, WE NEEDED THE FOLLOWING ELEMENTS WHICH </a:t>
            </a:r>
            <a:r>
              <a:rPr lang="en" dirty="0" smtClean="0">
                <a:solidFill>
                  <a:schemeClr val="accent4">
                    <a:lumMod val="75000"/>
                  </a:schemeClr>
                </a:solidFill>
                <a:latin typeface="Lovelo Black" panose="02000000000000000000" pitchFamily="50" charset="0"/>
              </a:rPr>
              <a:t>WE MODELED OURSELVES</a:t>
            </a:r>
            <a:r>
              <a:rPr lang="en" dirty="0" smtClean="0">
                <a:latin typeface="Lovelo Black" panose="02000000000000000000" pitchFamily="50" charset="0"/>
              </a:rPr>
              <a:t>:</a:t>
            </a:r>
            <a:endParaRPr lang="en" dirty="0">
              <a:latin typeface="Lovelo Black" panose="02000000000000000000" pitchFamily="50"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latin typeface="Panton Black italic Caps" panose="00000500000000000000" pitchFamily="50" charset="0"/>
              </a:rPr>
              <a:t>Modelling </a:t>
            </a:r>
            <a:r>
              <a:rPr lang="en" dirty="0" smtClean="0">
                <a:latin typeface="Panton Black italic Caps" panose="00000500000000000000" pitchFamily="50" charset="0"/>
              </a:rPr>
              <a:t>– SPHERE DECORATIONS</a:t>
            </a:r>
            <a:endParaRPr lang="es-MX" dirty="0"/>
          </a:p>
        </p:txBody>
      </p:sp>
      <p:pic>
        <p:nvPicPr>
          <p:cNvPr id="4" name="Picture 3"/>
          <p:cNvPicPr>
            <a:picLocks noChangeAspect="1"/>
          </p:cNvPicPr>
          <p:nvPr/>
        </p:nvPicPr>
        <p:blipFill rotWithShape="1">
          <a:blip r:embed="rId2"/>
          <a:srcRect l="19749" t="9334" r="9668" b="6849"/>
          <a:stretch/>
        </p:blipFill>
        <p:spPr>
          <a:xfrm>
            <a:off x="4685440" y="1612351"/>
            <a:ext cx="2976957" cy="2395883"/>
          </a:xfrm>
          <a:prstGeom prst="rect">
            <a:avLst/>
          </a:prstGeom>
        </p:spPr>
      </p:pic>
      <p:sp>
        <p:nvSpPr>
          <p:cNvPr id="5" name="Shape 133"/>
          <p:cNvSpPr txBox="1"/>
          <p:nvPr/>
        </p:nvSpPr>
        <p:spPr>
          <a:xfrm>
            <a:off x="903657" y="1485058"/>
            <a:ext cx="3377400" cy="3647700"/>
          </a:xfrm>
          <a:prstGeom prst="rect">
            <a:avLst/>
          </a:prstGeom>
          <a:noFill/>
          <a:ln>
            <a:noFill/>
          </a:ln>
        </p:spPr>
        <p:txBody>
          <a:bodyPr wrap="square" lIns="91425" tIns="91425" rIns="91425" bIns="91425" anchor="t" anchorCtr="0">
            <a:noAutofit/>
          </a:bodyPr>
          <a:lstStyle/>
          <a:p>
            <a:pPr marL="457200" lvl="0" indent="-228600">
              <a:spcBef>
                <a:spcPts val="0"/>
              </a:spcBef>
              <a:buClr>
                <a:srgbClr val="FFFFFF"/>
              </a:buClr>
              <a:buChar char="●"/>
            </a:pPr>
            <a:r>
              <a:rPr lang="en" sz="1200" dirty="0">
                <a:solidFill>
                  <a:srgbClr val="FFFFFF"/>
                </a:solidFill>
                <a:latin typeface="Panton Black Caps" panose="00000500000000000000" pitchFamily="50" charset="0"/>
              </a:rPr>
              <a:t>We </a:t>
            </a:r>
            <a:r>
              <a:rPr lang="en" sz="1200" dirty="0" smtClean="0">
                <a:solidFill>
                  <a:srgbClr val="FFFFFF"/>
                </a:solidFill>
                <a:latin typeface="Panton Black Caps" panose="00000500000000000000" pitchFamily="50" charset="0"/>
              </a:rPr>
              <a:t>useD </a:t>
            </a:r>
            <a:r>
              <a:rPr lang="en" sz="1200" dirty="0" smtClean="0">
                <a:solidFill>
                  <a:srgbClr val="FF9900"/>
                </a:solidFill>
                <a:latin typeface="Panton Black Caps" panose="00000500000000000000" pitchFamily="50" charset="0"/>
              </a:rPr>
              <a:t>primitive meshes </a:t>
            </a:r>
            <a:r>
              <a:rPr lang="en" sz="1200" dirty="0" smtClean="0">
                <a:solidFill>
                  <a:srgbClr val="FFFFFF"/>
                </a:solidFill>
                <a:latin typeface="Panton Black Caps" panose="00000500000000000000" pitchFamily="50" charset="0"/>
              </a:rPr>
              <a:t>To generate the Sphere decorations </a:t>
            </a:r>
            <a:r>
              <a:rPr lang="en" sz="1200" dirty="0" smtClean="0">
                <a:solidFill>
                  <a:schemeClr val="accent4">
                    <a:lumMod val="75000"/>
                  </a:schemeClr>
                </a:solidFill>
                <a:latin typeface="Panton Black Caps" panose="00000500000000000000" pitchFamily="50" charset="0"/>
              </a:rPr>
              <a:t>models</a:t>
            </a:r>
            <a:r>
              <a:rPr lang="en" sz="1200" dirty="0" smtClean="0">
                <a:solidFill>
                  <a:srgbClr val="FFFFFF"/>
                </a:solidFill>
                <a:latin typeface="Panton Black Caps" panose="00000500000000000000" pitchFamily="50" charset="0"/>
              </a:rPr>
              <a:t>.</a:t>
            </a:r>
          </a:p>
          <a:p>
            <a:pPr marL="457200" lvl="0" indent="-228600">
              <a:spcBef>
                <a:spcPts val="0"/>
              </a:spcBef>
              <a:buClr>
                <a:srgbClr val="FFFFFF"/>
              </a:buClr>
              <a:buChar char="●"/>
            </a:pPr>
            <a:endParaRPr lang="en" sz="1200" dirty="0">
              <a:solidFill>
                <a:srgbClr val="FFFFFF"/>
              </a:solidFill>
              <a:latin typeface="Panton Black Caps" panose="00000500000000000000" pitchFamily="50" charset="0"/>
            </a:endParaRPr>
          </a:p>
          <a:p>
            <a:pPr marL="457200" lvl="0" indent="-228600">
              <a:spcBef>
                <a:spcPts val="0"/>
              </a:spcBef>
              <a:buClr>
                <a:srgbClr val="FFFFFF"/>
              </a:buClr>
              <a:buChar char="●"/>
            </a:pPr>
            <a:r>
              <a:rPr lang="en" sz="1200" dirty="0" smtClean="0">
                <a:solidFill>
                  <a:srgbClr val="FFFFFF"/>
                </a:solidFill>
                <a:latin typeface="Panton Black Caps" panose="00000500000000000000" pitchFamily="50" charset="0"/>
              </a:rPr>
              <a:t>In order to give them a </a:t>
            </a:r>
            <a:r>
              <a:rPr lang="en" sz="1200" dirty="0" smtClean="0">
                <a:solidFill>
                  <a:schemeClr val="accent4">
                    <a:lumMod val="75000"/>
                  </a:schemeClr>
                </a:solidFill>
                <a:latin typeface="Panton Black Caps" panose="00000500000000000000" pitchFamily="50" charset="0"/>
              </a:rPr>
              <a:t>realistic feeling</a:t>
            </a:r>
            <a:r>
              <a:rPr lang="en" sz="1200" dirty="0" smtClean="0">
                <a:solidFill>
                  <a:srgbClr val="FFFFFF"/>
                </a:solidFill>
                <a:latin typeface="Panton Black Caps" panose="00000500000000000000" pitchFamily="50" charset="0"/>
              </a:rPr>
              <a:t>, we applied a </a:t>
            </a:r>
            <a:r>
              <a:rPr lang="en" sz="1200" dirty="0" smtClean="0">
                <a:solidFill>
                  <a:schemeClr val="accent4">
                    <a:lumMod val="75000"/>
                  </a:schemeClr>
                </a:solidFill>
                <a:latin typeface="Panton Black Caps" panose="00000500000000000000" pitchFamily="50" charset="0"/>
              </a:rPr>
              <a:t>glass texture</a:t>
            </a:r>
            <a:r>
              <a:rPr lang="en" sz="1200" dirty="0" smtClean="0">
                <a:solidFill>
                  <a:srgbClr val="FFFFFF"/>
                </a:solidFill>
                <a:latin typeface="Panton Black Caps" panose="00000500000000000000" pitchFamily="50" charset="0"/>
              </a:rPr>
              <a:t> alongside golden colors.</a:t>
            </a:r>
          </a:p>
          <a:p>
            <a:pPr marL="457200" lvl="0" indent="-228600">
              <a:spcBef>
                <a:spcPts val="0"/>
              </a:spcBef>
              <a:buClr>
                <a:srgbClr val="FFFFFF"/>
              </a:buClr>
              <a:buChar char="●"/>
            </a:pPr>
            <a:endParaRPr lang="en" sz="1200" dirty="0" smtClean="0">
              <a:solidFill>
                <a:srgbClr val="FFFFFF"/>
              </a:solidFill>
              <a:latin typeface="Panton Black Caps" panose="00000500000000000000" pitchFamily="50" charset="0"/>
            </a:endParaRPr>
          </a:p>
          <a:p>
            <a:pPr marL="457200" lvl="0" indent="-228600">
              <a:spcBef>
                <a:spcPts val="0"/>
              </a:spcBef>
              <a:buClr>
                <a:srgbClr val="FFFFFF"/>
              </a:buClr>
              <a:buChar char="●"/>
            </a:pPr>
            <a:r>
              <a:rPr lang="en" sz="1200" dirty="0" smtClean="0">
                <a:solidFill>
                  <a:srgbClr val="FFFFFF"/>
                </a:solidFill>
                <a:latin typeface="Panton Black Caps" panose="00000500000000000000" pitchFamily="50" charset="0"/>
              </a:rPr>
              <a:t>Two of them were created to be similar to common table and shelves decorations USING THE </a:t>
            </a:r>
            <a:r>
              <a:rPr lang="en" sz="1200" dirty="0" smtClean="0">
                <a:solidFill>
                  <a:schemeClr val="accent4">
                    <a:lumMod val="75000"/>
                  </a:schemeClr>
                </a:solidFill>
                <a:latin typeface="Panton Black Caps" panose="00000500000000000000" pitchFamily="50" charset="0"/>
              </a:rPr>
              <a:t>SCALE</a:t>
            </a:r>
            <a:r>
              <a:rPr lang="en" sz="1200" dirty="0" smtClean="0">
                <a:solidFill>
                  <a:srgbClr val="FFFFFF"/>
                </a:solidFill>
                <a:latin typeface="Panton Black Caps" panose="00000500000000000000" pitchFamily="50" charset="0"/>
              </a:rPr>
              <a:t> FUNCTION TO GIVE THEM THEIR CORRESPONDING </a:t>
            </a:r>
            <a:r>
              <a:rPr lang="en" sz="1200" dirty="0" smtClean="0">
                <a:solidFill>
                  <a:schemeClr val="accent4">
                    <a:lumMod val="75000"/>
                  </a:schemeClr>
                </a:solidFill>
                <a:latin typeface="Panton Black Caps" panose="00000500000000000000" pitchFamily="50" charset="0"/>
              </a:rPr>
              <a:t>SIZE AND GEOMERTRY</a:t>
            </a:r>
            <a:r>
              <a:rPr lang="en" sz="1200" dirty="0" smtClean="0">
                <a:solidFill>
                  <a:srgbClr val="FFFFFF"/>
                </a:solidFill>
                <a:latin typeface="Panton Black Caps" panose="00000500000000000000" pitchFamily="50" charset="0"/>
              </a:rPr>
              <a:t>. </a:t>
            </a:r>
            <a:endParaRPr lang="en" sz="1200" dirty="0">
              <a:solidFill>
                <a:srgbClr val="FFFFFF"/>
              </a:solidFill>
              <a:latin typeface="Panton Black Caps" panose="00000500000000000000" pitchFamily="50" charset="0"/>
            </a:endParaRPr>
          </a:p>
        </p:txBody>
      </p:sp>
    </p:spTree>
    <p:extLst>
      <p:ext uri="{BB962C8B-B14F-4D97-AF65-F5344CB8AC3E}">
        <p14:creationId xmlns:p14="http://schemas.microsoft.com/office/powerpoint/2010/main" val="253398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latin typeface="Panton Black italic Caps" panose="00000500000000000000" pitchFamily="50" charset="0"/>
              </a:rPr>
              <a:t>Modelling – </a:t>
            </a:r>
            <a:r>
              <a:rPr lang="en" dirty="0" smtClean="0">
                <a:latin typeface="Panton Black italic Caps" panose="00000500000000000000" pitchFamily="50" charset="0"/>
              </a:rPr>
              <a:t>books</a:t>
            </a:r>
            <a:endParaRPr lang="es-MX" dirty="0"/>
          </a:p>
        </p:txBody>
      </p:sp>
      <p:pic>
        <p:nvPicPr>
          <p:cNvPr id="5" name="Picture 4"/>
          <p:cNvPicPr>
            <a:picLocks noChangeAspect="1"/>
          </p:cNvPicPr>
          <p:nvPr/>
        </p:nvPicPr>
        <p:blipFill>
          <a:blip r:embed="rId2"/>
          <a:stretch>
            <a:fillRect/>
          </a:stretch>
        </p:blipFill>
        <p:spPr>
          <a:xfrm>
            <a:off x="3165940" y="1045027"/>
            <a:ext cx="1256076" cy="1809210"/>
          </a:xfrm>
          <a:prstGeom prst="rect">
            <a:avLst/>
          </a:prstGeom>
        </p:spPr>
      </p:pic>
      <p:pic>
        <p:nvPicPr>
          <p:cNvPr id="6" name="Picture 5"/>
          <p:cNvPicPr>
            <a:picLocks noChangeAspect="1"/>
          </p:cNvPicPr>
          <p:nvPr/>
        </p:nvPicPr>
        <p:blipFill>
          <a:blip r:embed="rId3"/>
          <a:stretch>
            <a:fillRect/>
          </a:stretch>
        </p:blipFill>
        <p:spPr>
          <a:xfrm>
            <a:off x="755203" y="1134405"/>
            <a:ext cx="1479125" cy="1174725"/>
          </a:xfrm>
          <a:prstGeom prst="rect">
            <a:avLst/>
          </a:prstGeom>
        </p:spPr>
      </p:pic>
      <p:pic>
        <p:nvPicPr>
          <p:cNvPr id="7" name="Picture 6"/>
          <p:cNvPicPr>
            <a:picLocks noChangeAspect="1"/>
          </p:cNvPicPr>
          <p:nvPr/>
        </p:nvPicPr>
        <p:blipFill>
          <a:blip r:embed="rId4"/>
          <a:stretch>
            <a:fillRect/>
          </a:stretch>
        </p:blipFill>
        <p:spPr>
          <a:xfrm>
            <a:off x="1792515" y="2309130"/>
            <a:ext cx="1607693" cy="2485078"/>
          </a:xfrm>
          <a:prstGeom prst="rect">
            <a:avLst/>
          </a:prstGeom>
        </p:spPr>
      </p:pic>
      <p:sp>
        <p:nvSpPr>
          <p:cNvPr id="8" name="Shape 133"/>
          <p:cNvSpPr txBox="1"/>
          <p:nvPr/>
        </p:nvSpPr>
        <p:spPr>
          <a:xfrm>
            <a:off x="5193343" y="1045027"/>
            <a:ext cx="3377400" cy="3647700"/>
          </a:xfrm>
          <a:prstGeom prst="rect">
            <a:avLst/>
          </a:prstGeom>
          <a:noFill/>
          <a:ln>
            <a:noFill/>
          </a:ln>
        </p:spPr>
        <p:txBody>
          <a:bodyPr wrap="square" lIns="91425" tIns="91425" rIns="91425" bIns="91425" anchor="t" anchorCtr="0">
            <a:noAutofit/>
          </a:bodyPr>
          <a:lstStyle/>
          <a:p>
            <a:pPr marL="457200" lvl="0" indent="-228600">
              <a:spcBef>
                <a:spcPts val="0"/>
              </a:spcBef>
              <a:buClr>
                <a:srgbClr val="FFFFFF"/>
              </a:buClr>
              <a:buChar char="●"/>
            </a:pPr>
            <a:r>
              <a:rPr lang="es-MX" sz="1200" dirty="0" smtClean="0">
                <a:solidFill>
                  <a:srgbClr val="FFFFFF"/>
                </a:solidFill>
                <a:latin typeface="Panton Black Caps" panose="00000500000000000000" pitchFamily="50" charset="0"/>
              </a:rPr>
              <a:t>I</a:t>
            </a:r>
            <a:r>
              <a:rPr lang="en" sz="1200" dirty="0" smtClean="0">
                <a:solidFill>
                  <a:srgbClr val="FFFFFF"/>
                </a:solidFill>
                <a:latin typeface="Panton Black Caps" panose="00000500000000000000" pitchFamily="50" charset="0"/>
              </a:rPr>
              <a:t>n order to create a </a:t>
            </a:r>
            <a:r>
              <a:rPr lang="en" sz="1200" dirty="0" smtClean="0">
                <a:solidFill>
                  <a:srgbClr val="00B050"/>
                </a:solidFill>
                <a:latin typeface="Panton Black Caps" panose="00000500000000000000" pitchFamily="50" charset="0"/>
              </a:rPr>
              <a:t>well modelled book</a:t>
            </a:r>
            <a:r>
              <a:rPr lang="en" sz="1200" dirty="0" smtClean="0">
                <a:solidFill>
                  <a:srgbClr val="FFFFFF"/>
                </a:solidFill>
                <a:latin typeface="Panton Black Caps" panose="00000500000000000000" pitchFamily="50" charset="0"/>
              </a:rPr>
              <a:t>, we used the </a:t>
            </a:r>
            <a:r>
              <a:rPr lang="en" sz="1200" dirty="0" smtClean="0">
                <a:solidFill>
                  <a:schemeClr val="accent4">
                    <a:lumMod val="75000"/>
                  </a:schemeClr>
                </a:solidFill>
                <a:latin typeface="Panton Black Caps" panose="00000500000000000000" pitchFamily="50" charset="0"/>
              </a:rPr>
              <a:t>primitive cube mesh </a:t>
            </a:r>
            <a:r>
              <a:rPr lang="en" sz="1200" dirty="0" smtClean="0">
                <a:solidFill>
                  <a:srgbClr val="FFFFFF"/>
                </a:solidFill>
                <a:latin typeface="Panton Black Caps" panose="00000500000000000000" pitchFamily="50" charset="0"/>
              </a:rPr>
              <a:t>and started to </a:t>
            </a:r>
            <a:r>
              <a:rPr lang="en" sz="1200" dirty="0" smtClean="0">
                <a:solidFill>
                  <a:schemeClr val="accent4">
                    <a:lumMod val="75000"/>
                  </a:schemeClr>
                </a:solidFill>
                <a:latin typeface="Panton Black Caps" panose="00000500000000000000" pitchFamily="50" charset="0"/>
              </a:rPr>
              <a:t>pick vertices </a:t>
            </a:r>
            <a:r>
              <a:rPr lang="en" sz="1200" dirty="0" smtClean="0">
                <a:solidFill>
                  <a:srgbClr val="FFFFFF"/>
                </a:solidFill>
                <a:latin typeface="Panton Black Caps" panose="00000500000000000000" pitchFamily="50" charset="0"/>
              </a:rPr>
              <a:t>and </a:t>
            </a:r>
            <a:r>
              <a:rPr lang="en" sz="1200" dirty="0" smtClean="0">
                <a:solidFill>
                  <a:schemeClr val="accent4">
                    <a:lumMod val="75000"/>
                  </a:schemeClr>
                </a:solidFill>
                <a:latin typeface="Panton Black Caps" panose="00000500000000000000" pitchFamily="50" charset="0"/>
              </a:rPr>
              <a:t>extruding</a:t>
            </a:r>
            <a:r>
              <a:rPr lang="en" sz="1200" dirty="0" smtClean="0">
                <a:solidFill>
                  <a:srgbClr val="FFFFFF"/>
                </a:solidFill>
                <a:latin typeface="Panton Black Caps" panose="00000500000000000000" pitchFamily="50" charset="0"/>
              </a:rPr>
              <a:t> in order to give it a </a:t>
            </a:r>
            <a:r>
              <a:rPr lang="en" sz="1200" dirty="0" smtClean="0">
                <a:solidFill>
                  <a:schemeClr val="accent4">
                    <a:lumMod val="75000"/>
                  </a:schemeClr>
                </a:solidFill>
                <a:latin typeface="Panton Black Caps" panose="00000500000000000000" pitchFamily="50" charset="0"/>
              </a:rPr>
              <a:t>book shape</a:t>
            </a:r>
            <a:r>
              <a:rPr lang="en" sz="1200" dirty="0" smtClean="0">
                <a:solidFill>
                  <a:srgbClr val="FFFFFF"/>
                </a:solidFill>
                <a:latin typeface="Panton Black Caps" panose="00000500000000000000" pitchFamily="50" charset="0"/>
              </a:rPr>
              <a:t>, making the inner sides of the book a bit </a:t>
            </a:r>
            <a:r>
              <a:rPr lang="en" sz="1200" dirty="0" smtClean="0">
                <a:solidFill>
                  <a:schemeClr val="tx1"/>
                </a:solidFill>
                <a:latin typeface="Panton Black Caps" panose="00000500000000000000" pitchFamily="50" charset="0"/>
              </a:rPr>
              <a:t>deeper than its MOLD. </a:t>
            </a:r>
            <a:r>
              <a:rPr lang="es-MX" sz="1200" dirty="0" err="1" smtClean="0">
                <a:solidFill>
                  <a:schemeClr val="tx1"/>
                </a:solidFill>
                <a:latin typeface="Panton Black Caps" panose="00000500000000000000" pitchFamily="50" charset="0"/>
              </a:rPr>
              <a:t>We</a:t>
            </a:r>
            <a:r>
              <a:rPr lang="en" sz="1200" dirty="0" smtClean="0">
                <a:solidFill>
                  <a:schemeClr val="tx1"/>
                </a:solidFill>
                <a:latin typeface="Panton Black Caps" panose="00000500000000000000" pitchFamily="50" charset="0"/>
              </a:rPr>
              <a:t> also made sure to make the </a:t>
            </a:r>
            <a:r>
              <a:rPr lang="en" sz="1200" dirty="0" smtClean="0">
                <a:solidFill>
                  <a:srgbClr val="FFFFFF"/>
                </a:solidFill>
                <a:latin typeface="Panton Black Caps" panose="00000500000000000000" pitchFamily="50" charset="0"/>
              </a:rPr>
              <a:t>BOOK model look like it had a cover and pages on its inner sides.</a:t>
            </a:r>
          </a:p>
          <a:p>
            <a:pPr marL="457200" lvl="0" indent="-228600">
              <a:spcBef>
                <a:spcPts val="0"/>
              </a:spcBef>
              <a:buClr>
                <a:srgbClr val="FFFFFF"/>
              </a:buClr>
              <a:buChar char="●"/>
            </a:pPr>
            <a:endParaRPr lang="en" sz="1200" dirty="0" smtClean="0">
              <a:solidFill>
                <a:srgbClr val="FFFFFF"/>
              </a:solidFill>
              <a:latin typeface="Panton Black Caps" panose="00000500000000000000" pitchFamily="50" charset="0"/>
            </a:endParaRPr>
          </a:p>
          <a:p>
            <a:pPr marL="457200" lvl="0" indent="-228600">
              <a:spcBef>
                <a:spcPts val="0"/>
              </a:spcBef>
              <a:buClr>
                <a:srgbClr val="FFFFFF"/>
              </a:buClr>
              <a:buChar char="●"/>
            </a:pPr>
            <a:r>
              <a:rPr lang="en" sz="1200" dirty="0" smtClean="0">
                <a:solidFill>
                  <a:srgbClr val="FFFFFF"/>
                </a:solidFill>
                <a:latin typeface="Panton Black Caps" panose="00000500000000000000" pitchFamily="50" charset="0"/>
              </a:rPr>
              <a:t>We </a:t>
            </a:r>
            <a:r>
              <a:rPr lang="en" sz="1200" dirty="0" smtClean="0">
                <a:solidFill>
                  <a:schemeClr val="accent4">
                    <a:lumMod val="75000"/>
                  </a:schemeClr>
                </a:solidFill>
                <a:latin typeface="Panton Black Caps" panose="00000500000000000000" pitchFamily="50" charset="0"/>
              </a:rPr>
              <a:t>duplicated</a:t>
            </a:r>
            <a:r>
              <a:rPr lang="en" sz="1200" dirty="0" smtClean="0">
                <a:solidFill>
                  <a:srgbClr val="FFFFFF"/>
                </a:solidFill>
                <a:latin typeface="Panton Black Caps" panose="00000500000000000000" pitchFamily="50" charset="0"/>
              </a:rPr>
              <a:t> the mesh a few times to fill the bookshelf cabinets and started playing with the </a:t>
            </a:r>
            <a:r>
              <a:rPr lang="en" sz="1200" dirty="0" smtClean="0">
                <a:solidFill>
                  <a:schemeClr val="accent4">
                    <a:lumMod val="75000"/>
                  </a:schemeClr>
                </a:solidFill>
                <a:latin typeface="Panton Black Caps" panose="00000500000000000000" pitchFamily="50" charset="0"/>
              </a:rPr>
              <a:t>translation</a:t>
            </a:r>
            <a:r>
              <a:rPr lang="en" sz="1200" dirty="0" smtClean="0">
                <a:solidFill>
                  <a:srgbClr val="FFFFFF"/>
                </a:solidFill>
                <a:latin typeface="Panton Black Caps" panose="00000500000000000000" pitchFamily="50" charset="0"/>
              </a:rPr>
              <a:t> tool to find an interesting position for them so their placement wouldn’t look boring.</a:t>
            </a:r>
            <a:endParaRPr lang="en" sz="1200" dirty="0">
              <a:solidFill>
                <a:srgbClr val="FFFFFF"/>
              </a:solidFill>
              <a:latin typeface="Panton Black Caps" panose="00000500000000000000" pitchFamily="50" charset="0"/>
            </a:endParaRPr>
          </a:p>
        </p:txBody>
      </p:sp>
    </p:spTree>
    <p:extLst>
      <p:ext uri="{BB962C8B-B14F-4D97-AF65-F5344CB8AC3E}">
        <p14:creationId xmlns:p14="http://schemas.microsoft.com/office/powerpoint/2010/main" val="711190245"/>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TotalTime>
  <Words>3324</Words>
  <Application>Microsoft Macintosh PowerPoint</Application>
  <PresentationFormat>Presentación en pantalla (16:9)</PresentationFormat>
  <Paragraphs>209</Paragraphs>
  <Slides>48</Slides>
  <Notes>39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48</vt:i4>
      </vt:variant>
    </vt:vector>
  </HeadingPairs>
  <TitlesOfParts>
    <vt:vector size="55" baseType="lpstr">
      <vt:lpstr>Calibri</vt:lpstr>
      <vt:lpstr>Lovelo Black</vt:lpstr>
      <vt:lpstr>Panton Black Caps</vt:lpstr>
      <vt:lpstr>Panton Black italic Caps</vt:lpstr>
      <vt:lpstr>Panton Light Caps</vt:lpstr>
      <vt:lpstr>Arial</vt:lpstr>
      <vt:lpstr>Simple Dark</vt:lpstr>
      <vt:lpstr>Blender Project Team Q</vt:lpstr>
      <vt:lpstr>Introduction</vt:lpstr>
      <vt:lpstr>Inspiration for the Scene</vt:lpstr>
      <vt:lpstr>Introduction</vt:lpstr>
      <vt:lpstr>Introduction</vt:lpstr>
      <vt:lpstr>Modelling</vt:lpstr>
      <vt:lpstr>List of Original Models</vt:lpstr>
      <vt:lpstr>Modelling – SPHERE DECORATIONS</vt:lpstr>
      <vt:lpstr>Modelling – books</vt:lpstr>
      <vt:lpstr>Modelling - Lighter</vt:lpstr>
      <vt:lpstr>Modelling - Chair</vt:lpstr>
      <vt:lpstr>Modelling - Ashtray</vt:lpstr>
      <vt:lpstr>List of Imported Models</vt:lpstr>
      <vt:lpstr>Main Imported Models - Sofa</vt:lpstr>
      <vt:lpstr>Main Imported Models –  TABLE IN FRONT OF SOFA</vt:lpstr>
      <vt:lpstr>Layout and Composition</vt:lpstr>
      <vt:lpstr>Layout and Composition</vt:lpstr>
      <vt:lpstr>Layout and Composition</vt:lpstr>
      <vt:lpstr>Important Elements</vt:lpstr>
      <vt:lpstr>Important Elements</vt:lpstr>
      <vt:lpstr>Cameras</vt:lpstr>
      <vt:lpstr>Illumination</vt:lpstr>
      <vt:lpstr>Illumination </vt:lpstr>
      <vt:lpstr>Cameras</vt:lpstr>
      <vt:lpstr>The Scene</vt:lpstr>
      <vt:lpstr>Image 1: Art and literature forgotten on the corner, but still relevant to society.</vt:lpstr>
      <vt:lpstr>Image 1: Art and literature forgotten on the corner, but still relevant to society.</vt:lpstr>
      <vt:lpstr>Presentación de PowerPoint</vt:lpstr>
      <vt:lpstr>Image 2: A piece of art with shadows on the back of the scene. Shows how society is giving its back to art, focusing in vies like drinkiing, smoking and other addictions.</vt:lpstr>
      <vt:lpstr>Image 2: A piece of art with shadows on the back show how society is giving the back to art.</vt:lpstr>
      <vt:lpstr>Image 2: A piece of art with shadows on the back show how society is giving the back to art.</vt:lpstr>
      <vt:lpstr>Image 3: Shows which objects we give more importance in our lives.</vt:lpstr>
      <vt:lpstr>Image 3: Shows which objects we give more importance in our lives.</vt:lpstr>
      <vt:lpstr>Image 3: Shows which objects we give more importance in our lives.</vt:lpstr>
      <vt:lpstr>Image 4: Shows that even if forgotten, art and literature are CAN BE a source of enlightenment.</vt:lpstr>
      <vt:lpstr>Image 4: Shows that even if forgotten, art and literature are the true source of enlightenment.</vt:lpstr>
      <vt:lpstr>Conclusions</vt:lpstr>
      <vt:lpstr>Technical Conclusions</vt:lpstr>
      <vt:lpstr>Technical Conclusions</vt:lpstr>
      <vt:lpstr>Ethical Conclusions</vt:lpstr>
      <vt:lpstr>Ethical Conclusions</vt:lpstr>
      <vt:lpstr>Citizenship Conclusions</vt:lpstr>
      <vt:lpstr>Citizenship Conclusions</vt:lpstr>
      <vt:lpstr>Environmental Conclusions</vt:lpstr>
      <vt:lpstr>Environmental Conclusions</vt:lpstr>
      <vt:lpstr>Project Conclusions</vt:lpstr>
      <vt:lpstr>Credits - Models</vt:lpstr>
      <vt:lpstr>Credits - Textures</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Blender Project Team Q</dc:title>
  <dc:creator>Jose Flores</dc:creator>
  <cp:lastModifiedBy>Diego Adolfo José Villa</cp:lastModifiedBy>
  <cp:revision>25</cp:revision>
  <dcterms:modified xsi:type="dcterms:W3CDTF">2017-09-14T04:39:10Z</dcterms:modified>
</cp:coreProperties>
</file>